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256" r:id="rId2"/>
    <p:sldId id="257" r:id="rId3"/>
    <p:sldId id="267" r:id="rId4"/>
    <p:sldId id="269" r:id="rId5"/>
    <p:sldId id="265" r:id="rId6"/>
    <p:sldId id="271" r:id="rId7"/>
    <p:sldId id="272" r:id="rId8"/>
    <p:sldId id="273" r:id="rId9"/>
    <p:sldId id="270" r:id="rId10"/>
    <p:sldId id="274" r:id="rId11"/>
    <p:sldId id="275" r:id="rId12"/>
    <p:sldId id="276" r:id="rId13"/>
    <p:sldId id="277" r:id="rId14"/>
    <p:sldId id="282" r:id="rId15"/>
    <p:sldId id="288" r:id="rId16"/>
    <p:sldId id="283" r:id="rId17"/>
    <p:sldId id="289" r:id="rId18"/>
    <p:sldId id="284" r:id="rId19"/>
    <p:sldId id="290" r:id="rId20"/>
    <p:sldId id="285" r:id="rId21"/>
    <p:sldId id="278" r:id="rId22"/>
    <p:sldId id="297" r:id="rId23"/>
    <p:sldId id="286" r:id="rId24"/>
    <p:sldId id="291" r:id="rId25"/>
    <p:sldId id="280" r:id="rId26"/>
    <p:sldId id="300" r:id="rId27"/>
    <p:sldId id="293" r:id="rId28"/>
    <p:sldId id="294" r:id="rId29"/>
    <p:sldId id="287" r:id="rId30"/>
    <p:sldId id="296" r:id="rId31"/>
    <p:sldId id="279" r:id="rId32"/>
    <p:sldId id="299" r:id="rId33"/>
    <p:sldId id="281" r:id="rId34"/>
  </p:sldIdLst>
  <p:sldSz cx="9144000" cy="6858000" type="screen4x3"/>
  <p:notesSz cx="9144000" cy="6858000"/>
  <p:defaultTextStyle>
    <a:defPPr>
      <a:defRPr lang="ja-JP"/>
    </a:defPPr>
    <a:lvl1pPr algn="l" rtl="0" fontAlgn="base">
      <a:spcBef>
        <a:spcPct val="0"/>
      </a:spcBef>
      <a:spcAft>
        <a:spcPct val="0"/>
      </a:spcAft>
      <a:defRPr kumimoji="1"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FF5050"/>
    <a:srgbClr val="0B333F"/>
    <a:srgbClr val="866B5C"/>
    <a:srgbClr val="3A1D00"/>
    <a:srgbClr val="996633"/>
    <a:srgbClr val="151515"/>
    <a:srgbClr val="1111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3392" autoAdjust="0"/>
  </p:normalViewPr>
  <p:slideViewPr>
    <p:cSldViewPr>
      <p:cViewPr varScale="1">
        <p:scale>
          <a:sx n="63" d="100"/>
          <a:sy n="63" d="100"/>
        </p:scale>
        <p:origin x="930" y="84"/>
      </p:cViewPr>
      <p:guideLst>
        <p:guide orient="horz" pos="2160"/>
        <p:guide pos="2880"/>
      </p:guideLst>
    </p:cSldViewPr>
  </p:slideViewPr>
  <p:notesTextViewPr>
    <p:cViewPr>
      <p:scale>
        <a:sx n="100" d="100"/>
        <a:sy n="100" d="100"/>
      </p:scale>
      <p:origin x="0" y="0"/>
    </p:cViewPr>
  </p:notesTextViewPr>
  <p:notesViewPr>
    <p:cSldViewPr>
      <p:cViewPr varScale="1">
        <p:scale>
          <a:sx n="76" d="100"/>
          <a:sy n="76" d="100"/>
        </p:scale>
        <p:origin x="1890"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180013" y="0"/>
            <a:ext cx="3962400" cy="344488"/>
          </a:xfrm>
          <a:prstGeom prst="rect">
            <a:avLst/>
          </a:prstGeom>
        </p:spPr>
        <p:txBody>
          <a:bodyPr vert="horz" lIns="91440" tIns="45720" rIns="91440" bIns="45720" rtlCol="0"/>
          <a:lstStyle>
            <a:lvl1pPr algn="r">
              <a:defRPr sz="1200"/>
            </a:lvl1pPr>
          </a:lstStyle>
          <a:p>
            <a:fld id="{924BB48F-F5FA-44D8-B38E-B11088F7E84F}" type="datetimeFigureOut">
              <a:rPr kumimoji="1" lang="ja-JP" altLang="en-US" smtClean="0"/>
              <a:t>2018/2/16</a:t>
            </a:fld>
            <a:endParaRPr kumimoji="1" lang="ja-JP" altLang="en-US"/>
          </a:p>
        </p:txBody>
      </p:sp>
      <p:sp>
        <p:nvSpPr>
          <p:cNvPr id="4" name="フッター プレースホルダー 3"/>
          <p:cNvSpPr>
            <a:spLocks noGrp="1"/>
          </p:cNvSpPr>
          <p:nvPr>
            <p:ph type="ftr" sz="quarter" idx="2"/>
          </p:nvPr>
        </p:nvSpPr>
        <p:spPr>
          <a:xfrm>
            <a:off x="0" y="6513513"/>
            <a:ext cx="3962400" cy="3444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180013" y="6513513"/>
            <a:ext cx="3962400" cy="344487"/>
          </a:xfrm>
          <a:prstGeom prst="rect">
            <a:avLst/>
          </a:prstGeom>
        </p:spPr>
        <p:txBody>
          <a:bodyPr vert="horz" lIns="91440" tIns="45720" rIns="91440" bIns="45720" rtlCol="0" anchor="b"/>
          <a:lstStyle>
            <a:lvl1pPr algn="r">
              <a:defRPr sz="1200"/>
            </a:lvl1pPr>
          </a:lstStyle>
          <a:p>
            <a:fld id="{38BA14E2-D8A9-4E02-98E3-C68AE0EE62C8}" type="slidenum">
              <a:rPr kumimoji="1" lang="ja-JP" altLang="en-US" smtClean="0"/>
              <a:t>‹#›</a:t>
            </a:fld>
            <a:endParaRPr kumimoji="1" lang="ja-JP" altLang="en-US"/>
          </a:p>
        </p:txBody>
      </p:sp>
    </p:spTree>
    <p:extLst>
      <p:ext uri="{BB962C8B-B14F-4D97-AF65-F5344CB8AC3E}">
        <p14:creationId xmlns:p14="http://schemas.microsoft.com/office/powerpoint/2010/main" val="2335077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a:defRPr/>
            </a:pPr>
            <a:fld id="{0A1BD784-0C15-4F41-AD90-5CF763003CBF}" type="datetimeFigureOut">
              <a:rPr lang="ja-JP" altLang="en-US"/>
              <a:pPr>
                <a:defRPr/>
              </a:pPr>
              <a:t>2018/2/16</a:t>
            </a:fld>
            <a:endParaRPr lang="ja-JP" altLang="en-US"/>
          </a:p>
        </p:txBody>
      </p:sp>
      <p:sp>
        <p:nvSpPr>
          <p:cNvPr id="4" name="スライド イメージ プレースホルダ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pPr lvl="0"/>
            <a:endParaRPr lang="ja-JP" altLang="en-US" noProof="0" smtClean="0"/>
          </a:p>
        </p:txBody>
      </p:sp>
      <p:sp>
        <p:nvSpPr>
          <p:cNvPr id="5" name="ノート プレースホルダ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6" name="フッター プレースホルダ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pPr>
              <a:defRPr/>
            </a:pPr>
            <a:endParaRPr lang="ja-JP" altLang="en-US"/>
          </a:p>
        </p:txBody>
      </p:sp>
      <p:sp>
        <p:nvSpPr>
          <p:cNvPr id="7" name="スライド番号プレースホルダ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pPr>
              <a:defRPr/>
            </a:pPr>
            <a:fld id="{835418A2-604E-4BBF-9343-DA669433A708}" type="slidenum">
              <a:rPr lang="ja-JP" altLang="en-US"/>
              <a:pPr>
                <a:defRPr/>
              </a:pPr>
              <a:t>‹#›</a:t>
            </a:fld>
            <a:endParaRPr lang="ja-JP" altLang="en-US"/>
          </a:p>
        </p:txBody>
      </p:sp>
    </p:spTree>
    <p:extLst>
      <p:ext uri="{BB962C8B-B14F-4D97-AF65-F5344CB8AC3E}">
        <p14:creationId xmlns:p14="http://schemas.microsoft.com/office/powerpoint/2010/main" val="4113322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835418A2-604E-4BBF-9343-DA669433A708}" type="slidenum">
              <a:rPr lang="ja-JP" altLang="en-US" smtClean="0"/>
              <a:pPr>
                <a:defRPr/>
              </a:pPr>
              <a:t>1</a:t>
            </a:fld>
            <a:endParaRPr lang="ja-JP" altLang="en-US"/>
          </a:p>
        </p:txBody>
      </p:sp>
    </p:spTree>
    <p:extLst>
      <p:ext uri="{BB962C8B-B14F-4D97-AF65-F5344CB8AC3E}">
        <p14:creationId xmlns:p14="http://schemas.microsoft.com/office/powerpoint/2010/main" val="25641267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音環境というのは，マスキング音とイビキの音</a:t>
            </a:r>
            <a:endParaRPr kumimoji="1" lang="en-US" altLang="ja-JP" dirty="0" smtClean="0"/>
          </a:p>
          <a:p>
            <a:r>
              <a:rPr kumimoji="1" lang="ja-JP" altLang="en-US" dirty="0" smtClean="0"/>
              <a:t>数字が大きくなるにつれて良い評価</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835418A2-604E-4BBF-9343-DA669433A708}" type="slidenum">
              <a:rPr lang="ja-JP" altLang="en-US" smtClean="0"/>
              <a:pPr>
                <a:defRPr/>
              </a:pPr>
              <a:t>20</a:t>
            </a:fld>
            <a:endParaRPr lang="ja-JP" altLang="en-US"/>
          </a:p>
        </p:txBody>
      </p:sp>
    </p:spTree>
    <p:extLst>
      <p:ext uri="{BB962C8B-B14F-4D97-AF65-F5344CB8AC3E}">
        <p14:creationId xmlns:p14="http://schemas.microsoft.com/office/powerpoint/2010/main" val="2684360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被験者が聞いていた</a:t>
            </a:r>
            <a:r>
              <a:rPr kumimoji="1" lang="ja-JP" altLang="en-US" dirty="0" err="1" smtClean="0"/>
              <a:t>で</a:t>
            </a:r>
            <a:r>
              <a:rPr kumimoji="1" lang="ja-JP" altLang="en-US" dirty="0" smtClean="0"/>
              <a:t>あろう音を準備しました．</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835418A2-604E-4BBF-9343-DA669433A708}" type="slidenum">
              <a:rPr lang="ja-JP" altLang="en-US" smtClean="0"/>
              <a:pPr>
                <a:defRPr/>
              </a:pPr>
              <a:t>22</a:t>
            </a:fld>
            <a:endParaRPr lang="ja-JP" altLang="en-US"/>
          </a:p>
        </p:txBody>
      </p:sp>
    </p:spTree>
    <p:extLst>
      <p:ext uri="{BB962C8B-B14F-4D97-AF65-F5344CB8AC3E}">
        <p14:creationId xmlns:p14="http://schemas.microsoft.com/office/powerpoint/2010/main" val="13556010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日本語の文法問題の正答数の平均です．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835418A2-604E-4BBF-9343-DA669433A708}" type="slidenum">
              <a:rPr lang="ja-JP" altLang="en-US" smtClean="0"/>
              <a:pPr>
                <a:defRPr/>
              </a:pPr>
              <a:t>23</a:t>
            </a:fld>
            <a:endParaRPr lang="ja-JP" altLang="en-US"/>
          </a:p>
        </p:txBody>
      </p:sp>
    </p:spTree>
    <p:extLst>
      <p:ext uri="{BB962C8B-B14F-4D97-AF65-F5344CB8AC3E}">
        <p14:creationId xmlns:p14="http://schemas.microsoft.com/office/powerpoint/2010/main" val="13672376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９種類のイビキのうち気づいた回数の平均です．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835418A2-604E-4BBF-9343-DA669433A708}" type="slidenum">
              <a:rPr lang="ja-JP" altLang="en-US" smtClean="0"/>
              <a:pPr>
                <a:defRPr/>
              </a:pPr>
              <a:t>25</a:t>
            </a:fld>
            <a:endParaRPr lang="ja-JP" altLang="en-US"/>
          </a:p>
        </p:txBody>
      </p:sp>
    </p:spTree>
    <p:extLst>
      <p:ext uri="{BB962C8B-B14F-4D97-AF65-F5344CB8AC3E}">
        <p14:creationId xmlns:p14="http://schemas.microsoft.com/office/powerpoint/2010/main" val="12211851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835418A2-604E-4BBF-9343-DA669433A708}" type="slidenum">
              <a:rPr lang="ja-JP" altLang="en-US" smtClean="0"/>
              <a:pPr>
                <a:defRPr/>
              </a:pPr>
              <a:t>26</a:t>
            </a:fld>
            <a:endParaRPr lang="ja-JP" altLang="en-US"/>
          </a:p>
        </p:txBody>
      </p:sp>
    </p:spTree>
    <p:extLst>
      <p:ext uri="{BB962C8B-B14F-4D97-AF65-F5344CB8AC3E}">
        <p14:creationId xmlns:p14="http://schemas.microsoft.com/office/powerpoint/2010/main" val="33044656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イビキに気づいた回数が多かった要因の一つであると考えられる．</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835418A2-604E-4BBF-9343-DA669433A708}" type="slidenum">
              <a:rPr lang="ja-JP" altLang="en-US" smtClean="0"/>
              <a:pPr>
                <a:defRPr/>
              </a:pPr>
              <a:t>28</a:t>
            </a:fld>
            <a:endParaRPr lang="ja-JP" altLang="en-US"/>
          </a:p>
        </p:txBody>
      </p:sp>
    </p:spTree>
    <p:extLst>
      <p:ext uri="{BB962C8B-B14F-4D97-AF65-F5344CB8AC3E}">
        <p14:creationId xmlns:p14="http://schemas.microsoft.com/office/powerpoint/2010/main" val="38233707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835418A2-604E-4BBF-9343-DA669433A708}" type="slidenum">
              <a:rPr lang="ja-JP" altLang="en-US" smtClean="0"/>
              <a:pPr>
                <a:defRPr/>
              </a:pPr>
              <a:t>29</a:t>
            </a:fld>
            <a:endParaRPr lang="ja-JP" altLang="en-US"/>
          </a:p>
        </p:txBody>
      </p:sp>
    </p:spTree>
    <p:extLst>
      <p:ext uri="{BB962C8B-B14F-4D97-AF65-F5344CB8AC3E}">
        <p14:creationId xmlns:p14="http://schemas.microsoft.com/office/powerpoint/2010/main" val="35104094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a:r>
              <a:rPr kumimoji="1" lang="ja-JP" altLang="en-US" sz="1200" b="0" u="none" dirty="0" smtClean="0">
                <a:solidFill>
                  <a:schemeClr val="tx1"/>
                </a:solidFill>
              </a:rPr>
              <a:t>人によって普段の作業環境が違いますよね．</a:t>
            </a:r>
            <a:endParaRPr kumimoji="1" lang="en-US" altLang="ja-JP" sz="1200" b="0" u="none" dirty="0" smtClean="0">
              <a:solidFill>
                <a:schemeClr val="tx1"/>
              </a:solidFill>
            </a:endParaRPr>
          </a:p>
          <a:p>
            <a:pPr algn="l"/>
            <a:r>
              <a:rPr kumimoji="1" lang="ja-JP" altLang="en-US" sz="1200" b="0" u="none" dirty="0" smtClean="0">
                <a:solidFill>
                  <a:schemeClr val="tx1"/>
                </a:solidFill>
              </a:rPr>
              <a:t>例えば，カフェで勉強する人．</a:t>
            </a:r>
            <a:endParaRPr kumimoji="1" lang="en-US" altLang="ja-JP" sz="1200" b="0" u="none" dirty="0" smtClean="0">
              <a:solidFill>
                <a:schemeClr val="tx1"/>
              </a:solidFill>
            </a:endParaRPr>
          </a:p>
          <a:p>
            <a:pPr algn="l"/>
            <a:r>
              <a:rPr kumimoji="1" lang="ja-JP" altLang="en-US" sz="1200" b="0" u="none" dirty="0" smtClean="0">
                <a:solidFill>
                  <a:schemeClr val="tx1"/>
                </a:solidFill>
              </a:rPr>
              <a:t>音楽を聴きながら作業をする人．</a:t>
            </a:r>
            <a:endParaRPr kumimoji="1" lang="en-US" altLang="ja-JP" sz="1200" b="0" u="none" dirty="0" smtClean="0">
              <a:solidFill>
                <a:schemeClr val="tx1"/>
              </a:solidFill>
            </a:endParaRPr>
          </a:p>
          <a:p>
            <a:pPr algn="l"/>
            <a:r>
              <a:rPr kumimoji="1" lang="ja-JP" altLang="en-US" sz="1200" b="0" u="none" dirty="0" smtClean="0">
                <a:solidFill>
                  <a:schemeClr val="tx1"/>
                </a:solidFill>
              </a:rPr>
              <a:t>ひとりひとりの作業環境に応じた適切なマスキング音を提供が</a:t>
            </a:r>
            <a:r>
              <a:rPr kumimoji="1" lang="ja-JP" altLang="en-US" sz="1200" b="0" u="none" smtClean="0">
                <a:solidFill>
                  <a:schemeClr val="tx1"/>
                </a:solidFill>
              </a:rPr>
              <a:t>したい．</a:t>
            </a:r>
            <a:endParaRPr kumimoji="1" lang="en-US" altLang="ja-JP" sz="1200" b="0" u="none" dirty="0" smtClean="0">
              <a:solidFill>
                <a:schemeClr val="tx1"/>
              </a:solidFill>
            </a:endParaRPr>
          </a:p>
        </p:txBody>
      </p:sp>
      <p:sp>
        <p:nvSpPr>
          <p:cNvPr id="4" name="スライド番号プレースホルダー 3"/>
          <p:cNvSpPr>
            <a:spLocks noGrp="1"/>
          </p:cNvSpPr>
          <p:nvPr>
            <p:ph type="sldNum" sz="quarter" idx="10"/>
          </p:nvPr>
        </p:nvSpPr>
        <p:spPr/>
        <p:txBody>
          <a:bodyPr/>
          <a:lstStyle/>
          <a:p>
            <a:pPr>
              <a:defRPr/>
            </a:pPr>
            <a:fld id="{835418A2-604E-4BBF-9343-DA669433A708}" type="slidenum">
              <a:rPr lang="ja-JP" altLang="en-US" smtClean="0"/>
              <a:pPr>
                <a:defRPr/>
              </a:pPr>
              <a:t>33</a:t>
            </a:fld>
            <a:endParaRPr lang="ja-JP" altLang="en-US"/>
          </a:p>
        </p:txBody>
      </p:sp>
    </p:spTree>
    <p:extLst>
      <p:ext uri="{BB962C8B-B14F-4D97-AF65-F5344CB8AC3E}">
        <p14:creationId xmlns:p14="http://schemas.microsoft.com/office/powerpoint/2010/main" val="1607434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みなさんも何となく想像できると思います．</a:t>
            </a:r>
            <a:endParaRPr kumimoji="1" lang="en-US" altLang="ja-JP" dirty="0" smtClean="0"/>
          </a:p>
          <a:p>
            <a:r>
              <a:rPr kumimoji="1" lang="ja-JP" altLang="en-US" dirty="0" smtClean="0"/>
              <a:t>音圧を上げずにイビキをきにならなくできたら皆さん嬉しいですよね！！</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835418A2-604E-4BBF-9343-DA669433A708}" type="slidenum">
              <a:rPr lang="ja-JP" altLang="en-US" smtClean="0"/>
              <a:pPr>
                <a:defRPr/>
              </a:pPr>
              <a:t>5</a:t>
            </a:fld>
            <a:endParaRPr lang="ja-JP" altLang="en-US"/>
          </a:p>
        </p:txBody>
      </p:sp>
    </p:spTree>
    <p:extLst>
      <p:ext uri="{BB962C8B-B14F-4D97-AF65-F5344CB8AC3E}">
        <p14:creationId xmlns:p14="http://schemas.microsoft.com/office/powerpoint/2010/main" val="3288965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テレビの砂嵐</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835418A2-604E-4BBF-9343-DA669433A708}" type="slidenum">
              <a:rPr lang="ja-JP" altLang="en-US" smtClean="0"/>
              <a:pPr>
                <a:defRPr/>
              </a:pPr>
              <a:t>7</a:t>
            </a:fld>
            <a:endParaRPr lang="ja-JP" altLang="en-US"/>
          </a:p>
        </p:txBody>
      </p:sp>
    </p:spTree>
    <p:extLst>
      <p:ext uri="{BB962C8B-B14F-4D97-AF65-F5344CB8AC3E}">
        <p14:creationId xmlns:p14="http://schemas.microsoft.com/office/powerpoint/2010/main" val="4030420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勉強の邪魔をする音だと嬉しくないですよね．</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835418A2-604E-4BBF-9343-DA669433A708}" type="slidenum">
              <a:rPr lang="ja-JP" altLang="en-US" smtClean="0"/>
              <a:pPr>
                <a:defRPr/>
              </a:pPr>
              <a:t>8</a:t>
            </a:fld>
            <a:endParaRPr lang="ja-JP" altLang="en-US"/>
          </a:p>
        </p:txBody>
      </p:sp>
    </p:spTree>
    <p:extLst>
      <p:ext uri="{BB962C8B-B14F-4D97-AF65-F5344CB8AC3E}">
        <p14:creationId xmlns:p14="http://schemas.microsoft.com/office/powerpoint/2010/main" val="1230857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マスキングを利用した研究は様々ありますが，私がやりたい最終的なゴールを</a:t>
            </a:r>
            <a:endParaRPr kumimoji="1" lang="en-US" altLang="ja-JP" dirty="0" smtClean="0"/>
          </a:p>
          <a:p>
            <a:r>
              <a:rPr kumimoji="1" lang="ja-JP" altLang="en-US" dirty="0" smtClean="0"/>
              <a:t>すべてを検証している研究はありませんでした．</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835418A2-604E-4BBF-9343-DA669433A708}" type="slidenum">
              <a:rPr lang="ja-JP" altLang="en-US" smtClean="0"/>
              <a:pPr>
                <a:defRPr/>
              </a:pPr>
              <a:t>11</a:t>
            </a:fld>
            <a:endParaRPr lang="ja-JP" altLang="en-US"/>
          </a:p>
        </p:txBody>
      </p:sp>
    </p:spTree>
    <p:extLst>
      <p:ext uri="{BB962C8B-B14F-4D97-AF65-F5344CB8AC3E}">
        <p14:creationId xmlns:p14="http://schemas.microsoft.com/office/powerpoint/2010/main" val="11410348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被験者はヘッドフォンでマスキング音を聞きながら５分間課題をおこなってもらいました．</a:t>
            </a:r>
            <a:endParaRPr kumimoji="1" lang="en-US" altLang="ja-JP" dirty="0" smtClean="0"/>
          </a:p>
          <a:p>
            <a:r>
              <a:rPr kumimoji="1" lang="ja-JP" altLang="en-US" dirty="0" smtClean="0"/>
              <a:t>その間にイビキが流れるときがあります．</a:t>
            </a:r>
            <a:endParaRPr kumimoji="1" lang="en-US" altLang="ja-JP" dirty="0" smtClean="0"/>
          </a:p>
          <a:p>
            <a:r>
              <a:rPr kumimoji="1" lang="ja-JP" altLang="en-US" dirty="0" smtClean="0"/>
              <a:t>イビキが聞こえたらボタンを押してもらいました．</a:t>
            </a:r>
            <a:endParaRPr kumimoji="1" lang="en-US" altLang="ja-JP" dirty="0" smtClean="0"/>
          </a:p>
          <a:p>
            <a:r>
              <a:rPr kumimoji="1" lang="ja-JP" altLang="en-US" dirty="0" smtClean="0"/>
              <a:t>その後，２分間主観評価を行ってもらいました．</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835418A2-604E-4BBF-9343-DA669433A708}" type="slidenum">
              <a:rPr lang="ja-JP" altLang="en-US" smtClean="0"/>
              <a:pPr>
                <a:defRPr/>
              </a:pPr>
              <a:t>13</a:t>
            </a:fld>
            <a:endParaRPr lang="ja-JP" altLang="en-US"/>
          </a:p>
        </p:txBody>
      </p:sp>
    </p:spTree>
    <p:extLst>
      <p:ext uri="{BB962C8B-B14F-4D97-AF65-F5344CB8AC3E}">
        <p14:creationId xmlns:p14="http://schemas.microsoft.com/office/powerpoint/2010/main" val="1532510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イビキ１→ が</a:t>
            </a:r>
            <a:r>
              <a:rPr kumimoji="1" lang="ja-JP" altLang="en-US" dirty="0" err="1" smtClean="0"/>
              <a:t>ーがーが</a:t>
            </a:r>
            <a:r>
              <a:rPr kumimoji="1" lang="ja-JP" altLang="en-US" dirty="0" smtClean="0"/>
              <a:t>ー</a:t>
            </a:r>
            <a:endParaRPr kumimoji="1" lang="en-US" altLang="ja-JP" dirty="0" smtClean="0"/>
          </a:p>
          <a:p>
            <a:r>
              <a:rPr kumimoji="1" lang="ja-JP" altLang="en-US" dirty="0" smtClean="0"/>
              <a:t>イビキ２→ 一般的な低いイビキ</a:t>
            </a:r>
            <a:endParaRPr kumimoji="1" lang="en-US" altLang="ja-JP" dirty="0" smtClean="0"/>
          </a:p>
          <a:p>
            <a:r>
              <a:rPr kumimoji="1" lang="ja-JP" altLang="en-US" dirty="0" smtClean="0"/>
              <a:t>イビキ３→ 鼻にかかったような少し高めのイビキ</a:t>
            </a:r>
            <a:endParaRPr kumimoji="1" lang="en-US" altLang="ja-JP" dirty="0" smtClean="0"/>
          </a:p>
          <a:p>
            <a:r>
              <a:rPr kumimoji="1" lang="ja-JP" altLang="en-US" dirty="0" smtClean="0"/>
              <a:t>５分間の作業中に全てのイビキをランダムに流しました．</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835418A2-604E-4BBF-9343-DA669433A708}" type="slidenum">
              <a:rPr lang="ja-JP" altLang="en-US" smtClean="0"/>
              <a:pPr>
                <a:defRPr/>
              </a:pPr>
              <a:t>14</a:t>
            </a:fld>
            <a:endParaRPr lang="ja-JP" altLang="en-US"/>
          </a:p>
        </p:txBody>
      </p:sp>
    </p:spTree>
    <p:extLst>
      <p:ext uri="{BB962C8B-B14F-4D97-AF65-F5344CB8AC3E}">
        <p14:creationId xmlns:p14="http://schemas.microsoft.com/office/powerpoint/2010/main" val="2091583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ピンクノイズ→ 先ほど紹介した研究の砂嵐のような音</a:t>
            </a:r>
            <a:endParaRPr kumimoji="1" lang="en-US" altLang="ja-JP" dirty="0" smtClean="0"/>
          </a:p>
          <a:p>
            <a:r>
              <a:rPr kumimoji="1" lang="ja-JP" altLang="en-US" dirty="0" smtClean="0"/>
              <a:t>雑踏音→ 駅の改札付近の音</a:t>
            </a:r>
            <a:endParaRPr kumimoji="1" lang="en-US" altLang="ja-JP" dirty="0" smtClean="0"/>
          </a:p>
          <a:p>
            <a:r>
              <a:rPr kumimoji="1" lang="ja-JP" altLang="en-US" dirty="0" smtClean="0"/>
              <a:t>雨</a:t>
            </a:r>
            <a:endParaRPr kumimoji="1" lang="en-US" altLang="ja-JP" dirty="0" smtClean="0"/>
          </a:p>
          <a:p>
            <a:r>
              <a:rPr kumimoji="1" lang="ja-JP" altLang="en-US" dirty="0" smtClean="0"/>
              <a:t>音楽１→ アップテンポな曲</a:t>
            </a:r>
            <a:endParaRPr kumimoji="1" lang="en-US" altLang="ja-JP" dirty="0" smtClean="0"/>
          </a:p>
          <a:p>
            <a:r>
              <a:rPr kumimoji="1" lang="ja-JP" altLang="en-US" dirty="0" smtClean="0"/>
              <a:t>音楽２→ ゆったりした曲</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835418A2-604E-4BBF-9343-DA669433A708}" type="slidenum">
              <a:rPr lang="ja-JP" altLang="en-US" smtClean="0"/>
              <a:pPr>
                <a:defRPr/>
              </a:pPr>
              <a:t>16</a:t>
            </a:fld>
            <a:endParaRPr lang="ja-JP" altLang="en-US"/>
          </a:p>
        </p:txBody>
      </p:sp>
    </p:spTree>
    <p:extLst>
      <p:ext uri="{BB962C8B-B14F-4D97-AF65-F5344CB8AC3E}">
        <p14:creationId xmlns:p14="http://schemas.microsoft.com/office/powerpoint/2010/main" val="592013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835418A2-604E-4BBF-9343-DA669433A708}" type="slidenum">
              <a:rPr lang="ja-JP" altLang="en-US" smtClean="0"/>
              <a:pPr>
                <a:defRPr/>
              </a:pPr>
              <a:t>18</a:t>
            </a:fld>
            <a:endParaRPr lang="ja-JP" altLang="en-US"/>
          </a:p>
        </p:txBody>
      </p:sp>
    </p:spTree>
    <p:extLst>
      <p:ext uri="{BB962C8B-B14F-4D97-AF65-F5344CB8AC3E}">
        <p14:creationId xmlns:p14="http://schemas.microsoft.com/office/powerpoint/2010/main" val="30720705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pic>
        <p:nvPicPr>
          <p:cNvPr id="4" name="Picture 2" descr="C:\project\PPTtemplate\06_pop\Cover.jp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3" descr="C:\project\PPTtemplate\06_pop\presentation1.png"/>
          <p:cNvPicPr>
            <a:picLocks noChangeAspect="1" noChangeArrowheads="1"/>
          </p:cNvPicPr>
          <p:nvPr userDrawn="1"/>
        </p:nvPicPr>
        <p:blipFill>
          <a:blip r:embed="rId3" cstate="print"/>
          <a:srcRect/>
          <a:stretch>
            <a:fillRect/>
          </a:stretch>
        </p:blipFill>
        <p:spPr bwMode="auto">
          <a:xfrm>
            <a:off x="-36513" y="-26988"/>
            <a:ext cx="9144001" cy="1328738"/>
          </a:xfrm>
          <a:prstGeom prst="rect">
            <a:avLst/>
          </a:prstGeom>
          <a:noFill/>
          <a:ln w="9525">
            <a:noFill/>
            <a:miter lim="800000"/>
            <a:headEnd/>
            <a:tailEnd/>
          </a:ln>
        </p:spPr>
      </p:pic>
      <p:sp>
        <p:nvSpPr>
          <p:cNvPr id="2" name="タイトル 1"/>
          <p:cNvSpPr>
            <a:spLocks noGrp="1"/>
          </p:cNvSpPr>
          <p:nvPr>
            <p:ph type="ctrTitle"/>
          </p:nvPr>
        </p:nvSpPr>
        <p:spPr>
          <a:xfrm rot="21480000">
            <a:off x="611560" y="1421855"/>
            <a:ext cx="7776864" cy="2520280"/>
          </a:xfrm>
          <a:prstGeom prst="rect">
            <a:avLst/>
          </a:prstGeom>
        </p:spPr>
        <p:txBody>
          <a:bodyPr/>
          <a:lstStyle>
            <a:lvl1pPr algn="ctr">
              <a:lnSpc>
                <a:spcPct val="150000"/>
              </a:lnSpc>
              <a:defRPr sz="3600" b="1">
                <a:solidFill>
                  <a:schemeClr val="bg2">
                    <a:lumMod val="10000"/>
                  </a:schemeClr>
                </a:solidFill>
              </a:defRPr>
            </a:lvl1pPr>
          </a:lstStyle>
          <a:p>
            <a:r>
              <a:rPr lang="ja-JP" altLang="en-US" smtClean="0"/>
              <a:t>マスター タイトルの書式設定</a:t>
            </a:r>
            <a:endParaRPr lang="ja-JP" altLang="en-US" dirty="0"/>
          </a:p>
        </p:txBody>
      </p:sp>
      <p:sp>
        <p:nvSpPr>
          <p:cNvPr id="7" name="サブタイトル 2"/>
          <p:cNvSpPr>
            <a:spLocks noGrp="1"/>
          </p:cNvSpPr>
          <p:nvPr>
            <p:ph type="subTitle" idx="1"/>
          </p:nvPr>
        </p:nvSpPr>
        <p:spPr>
          <a:xfrm>
            <a:off x="2987824" y="4365104"/>
            <a:ext cx="4680520" cy="1296144"/>
          </a:xfrm>
        </p:spPr>
        <p:txBody>
          <a:bodyPr>
            <a:normAutofit/>
          </a:bodyPr>
          <a:lstStyle>
            <a:lvl1pPr marL="0" indent="0" algn="ctr">
              <a:buNone/>
              <a:defRPr sz="1400" b="1">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ja-JP" altLang="en-US"/>
          </a:p>
        </p:txBody>
      </p:sp>
      <p:sp>
        <p:nvSpPr>
          <p:cNvPr id="6" name="フッター プレースホルダ 4"/>
          <p:cNvSpPr>
            <a:spLocks noGrp="1"/>
          </p:cNvSpPr>
          <p:nvPr>
            <p:ph type="ftr" sz="quarter" idx="10"/>
          </p:nvPr>
        </p:nvSpPr>
        <p:spPr>
          <a:xfrm>
            <a:off x="2195513" y="6092825"/>
            <a:ext cx="4537075" cy="649288"/>
          </a:xfrm>
        </p:spPr>
        <p:txBody>
          <a:bodyPr anchor="ctr"/>
          <a:lstStyle>
            <a:lvl1pPr algn="ctr" fontAlgn="auto">
              <a:spcBef>
                <a:spcPts val="0"/>
              </a:spcBef>
              <a:spcAft>
                <a:spcPts val="0"/>
              </a:spcAft>
              <a:defRPr sz="1400" b="0">
                <a:solidFill>
                  <a:schemeClr val="bg1"/>
                </a:solidFill>
                <a:latin typeface="Arial Black" pitchFamily="34" charset="0"/>
                <a:ea typeface="HGP創英角ｺﾞｼｯｸUB" pitchFamily="50" charset="-128"/>
              </a:defRPr>
            </a:lvl1pPr>
          </a:lstStyle>
          <a:p>
            <a:pPr>
              <a:defRPr/>
            </a:pPr>
            <a:r>
              <a:rPr lang="en-US" altLang="ja-JP"/>
              <a:t>COPYRIGHT</a:t>
            </a:r>
            <a:endParaRPr lang="ja-JP"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800"/>
            </a:lvl1pPr>
          </a:lstStyle>
          <a:p>
            <a:r>
              <a:rPr lang="ja-JP" altLang="en-US" dirty="0" smtClean="0"/>
              <a:t>マスター タイトルの書式設定</a:t>
            </a:r>
            <a:endParaRPr lang="ja-JP" altLang="en-US" dirty="0"/>
          </a:p>
        </p:txBody>
      </p:sp>
      <p:sp>
        <p:nvSpPr>
          <p:cNvPr id="3" name="コンテンツ プレースホルダ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95BD091-F58C-437B-8A71-3A225051F947}" type="slidenum">
              <a:rPr lang="ja-JP" altLang="en-US"/>
              <a:pPr>
                <a:defRPr/>
              </a:pPr>
              <a:t>‹#›</a:t>
            </a:fld>
            <a:endParaRPr lang="ja-JP"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pic>
        <p:nvPicPr>
          <p:cNvPr id="4" name="Picture 2" descr="C:\project\PPTtemplate\06_pop\Heading.jp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3" descr="C:\project\PPTtemplate\06_pop\themeofchapter.png"/>
          <p:cNvPicPr>
            <a:picLocks noChangeAspect="1" noChangeArrowheads="1"/>
          </p:cNvPicPr>
          <p:nvPr userDrawn="1"/>
        </p:nvPicPr>
        <p:blipFill>
          <a:blip r:embed="rId3" cstate="print"/>
          <a:srcRect/>
          <a:stretch>
            <a:fillRect/>
          </a:stretch>
        </p:blipFill>
        <p:spPr bwMode="auto">
          <a:xfrm>
            <a:off x="3635375" y="2433638"/>
            <a:ext cx="1900238" cy="708025"/>
          </a:xfrm>
          <a:prstGeom prst="rect">
            <a:avLst/>
          </a:prstGeom>
          <a:noFill/>
          <a:ln w="9525">
            <a:noFill/>
            <a:miter lim="800000"/>
            <a:headEnd/>
            <a:tailEnd/>
          </a:ln>
        </p:spPr>
      </p:pic>
      <p:sp>
        <p:nvSpPr>
          <p:cNvPr id="13" name="サブタイトル 2"/>
          <p:cNvSpPr>
            <a:spLocks noGrp="1"/>
          </p:cNvSpPr>
          <p:nvPr>
            <p:ph type="subTitle" idx="1"/>
          </p:nvPr>
        </p:nvSpPr>
        <p:spPr>
          <a:xfrm>
            <a:off x="611560" y="4725144"/>
            <a:ext cx="7920880" cy="1296144"/>
          </a:xfrm>
        </p:spPr>
        <p:txBody>
          <a:bodyPr>
            <a:normAutofit/>
          </a:bodyPr>
          <a:lstStyle>
            <a:lvl1pPr marL="0" indent="0" algn="ctr">
              <a:buNone/>
              <a:defRPr sz="1400" b="1">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ja-JP" altLang="en-US"/>
          </a:p>
        </p:txBody>
      </p:sp>
      <p:sp>
        <p:nvSpPr>
          <p:cNvPr id="8" name="タイトル 1"/>
          <p:cNvSpPr>
            <a:spLocks noGrp="1"/>
          </p:cNvSpPr>
          <p:nvPr>
            <p:ph type="ctrTitle"/>
          </p:nvPr>
        </p:nvSpPr>
        <p:spPr>
          <a:xfrm>
            <a:off x="611560" y="3140968"/>
            <a:ext cx="7920880" cy="1296144"/>
          </a:xfrm>
          <a:prstGeom prst="rect">
            <a:avLst/>
          </a:prstGeom>
        </p:spPr>
        <p:txBody>
          <a:bodyPr anchor="b"/>
          <a:lstStyle>
            <a:lvl1pPr algn="ctr">
              <a:lnSpc>
                <a:spcPct val="150000"/>
              </a:lnSpc>
              <a:defRPr sz="3600" b="1">
                <a:solidFill>
                  <a:schemeClr val="bg2">
                    <a:lumMod val="10000"/>
                  </a:schemeClr>
                </a:solidFill>
              </a:defRPr>
            </a:lvl1pPr>
          </a:lstStyle>
          <a:p>
            <a:r>
              <a:rPr lang="ja-JP" altLang="en-US" dirty="0" smtClean="0"/>
              <a:t>マスター タイトルの書式設定</a:t>
            </a:r>
            <a:endParaRPr lang="ja-JP" altLang="en-US" dirty="0"/>
          </a:p>
        </p:txBody>
      </p:sp>
      <p:sp>
        <p:nvSpPr>
          <p:cNvPr id="6" name="フッター プレースホルダ 4"/>
          <p:cNvSpPr>
            <a:spLocks noGrp="1"/>
          </p:cNvSpPr>
          <p:nvPr>
            <p:ph type="ftr" sz="quarter" idx="10"/>
          </p:nvPr>
        </p:nvSpPr>
        <p:spPr>
          <a:xfrm>
            <a:off x="611188" y="6092825"/>
            <a:ext cx="7921625" cy="649288"/>
          </a:xfrm>
        </p:spPr>
        <p:txBody>
          <a:bodyPr anchor="ctr"/>
          <a:lstStyle>
            <a:lvl1pPr algn="ctr" fontAlgn="auto">
              <a:spcBef>
                <a:spcPts val="0"/>
              </a:spcBef>
              <a:spcAft>
                <a:spcPts val="0"/>
              </a:spcAft>
              <a:defRPr sz="1400" b="0">
                <a:solidFill>
                  <a:srgbClr val="0B333F"/>
                </a:solidFill>
                <a:latin typeface="Arial Black" pitchFamily="34" charset="0"/>
                <a:ea typeface="HGP創英角ｺﾞｼｯｸUB" pitchFamily="50" charset="-128"/>
              </a:defRPr>
            </a:lvl1pPr>
          </a:lstStyle>
          <a:p>
            <a:pPr>
              <a:defRPr/>
            </a:pPr>
            <a:r>
              <a:rPr lang="en-US" altLang="ja-JP"/>
              <a:t>COPYRIGHT</a:t>
            </a:r>
            <a:endParaRPr lang="ja-JP"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8" name="コンテンツ プレースホルダ 2"/>
          <p:cNvSpPr>
            <a:spLocks noGrp="1"/>
          </p:cNvSpPr>
          <p:nvPr>
            <p:ph idx="1"/>
          </p:nvPr>
        </p:nvSpPr>
        <p:spPr>
          <a:xfrm>
            <a:off x="467544" y="1484783"/>
            <a:ext cx="3960440" cy="4824536"/>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9" name="コンテンツ プレースホルダ 2"/>
          <p:cNvSpPr>
            <a:spLocks noGrp="1"/>
          </p:cNvSpPr>
          <p:nvPr>
            <p:ph idx="13"/>
          </p:nvPr>
        </p:nvSpPr>
        <p:spPr>
          <a:xfrm>
            <a:off x="4716016" y="1484784"/>
            <a:ext cx="3960440" cy="4824536"/>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5" name="日付プレースホルダ 3"/>
          <p:cNvSpPr>
            <a:spLocks noGrp="1"/>
          </p:cNvSpPr>
          <p:nvPr>
            <p:ph type="dt" sz="half" idx="14"/>
          </p:nvPr>
        </p:nvSpPr>
        <p:spPr/>
        <p:txBody>
          <a:bodyPr/>
          <a:lstStyle>
            <a:lvl1pPr>
              <a:defRPr b="0">
                <a:latin typeface="Arial Black" pitchFamily="34" charset="0"/>
              </a:defRPr>
            </a:lvl1pPr>
          </a:lstStyle>
          <a:p>
            <a:pPr>
              <a:defRPr/>
            </a:pPr>
            <a:endParaRPr lang="ja-JP" altLang="en-US"/>
          </a:p>
        </p:txBody>
      </p:sp>
      <p:sp>
        <p:nvSpPr>
          <p:cNvPr id="6" name="フッター プレースホルダ 4"/>
          <p:cNvSpPr>
            <a:spLocks noGrp="1"/>
          </p:cNvSpPr>
          <p:nvPr>
            <p:ph type="ftr" sz="quarter" idx="15"/>
          </p:nvPr>
        </p:nvSpPr>
        <p:spPr/>
        <p:txBody>
          <a:bodyPr/>
          <a:lstStyle>
            <a:lvl1pPr>
              <a:defRPr b="0">
                <a:latin typeface="Arial Black" pitchFamily="34" charset="0"/>
              </a:defRPr>
            </a:lvl1pPr>
          </a:lstStyle>
          <a:p>
            <a:pPr>
              <a:defRPr/>
            </a:pPr>
            <a:r>
              <a:rPr lang="en-US" altLang="ja-JP"/>
              <a:t>COPYRIGHT</a:t>
            </a:r>
            <a:endParaRPr lang="ja-JP" altLang="en-US"/>
          </a:p>
        </p:txBody>
      </p:sp>
      <p:sp>
        <p:nvSpPr>
          <p:cNvPr id="7" name="スライド番号プレースホルダ 5"/>
          <p:cNvSpPr>
            <a:spLocks noGrp="1"/>
          </p:cNvSpPr>
          <p:nvPr>
            <p:ph type="sldNum" sz="quarter" idx="16"/>
          </p:nvPr>
        </p:nvSpPr>
        <p:spPr/>
        <p:txBody>
          <a:bodyPr/>
          <a:lstStyle>
            <a:lvl1pPr>
              <a:defRPr b="0">
                <a:latin typeface="Arial Black" pitchFamily="34" charset="0"/>
              </a:defRPr>
            </a:lvl1pPr>
          </a:lstStyle>
          <a:p>
            <a:pPr>
              <a:defRPr/>
            </a:pPr>
            <a:fld id="{01FECA3D-8385-4E45-A1E9-18203CD185EE}" type="slidenum">
              <a:rPr lang="ja-JP" altLang="en-US"/>
              <a:pPr>
                <a:defRPr/>
              </a:pPr>
              <a:t>‹#›</a:t>
            </a:fld>
            <a:endParaRPr lang="ja-JP"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較">
    <p:spTree>
      <p:nvGrpSpPr>
        <p:cNvPr id="1" name=""/>
        <p:cNvGrpSpPr/>
        <p:nvPr/>
      </p:nvGrpSpPr>
      <p:grpSpPr>
        <a:xfrm>
          <a:off x="0" y="0"/>
          <a:ext cx="0" cy="0"/>
          <a:chOff x="0" y="0"/>
          <a:chExt cx="0" cy="0"/>
        </a:xfrm>
      </p:grpSpPr>
      <p:pic>
        <p:nvPicPr>
          <p:cNvPr id="7" name="Picture 2" descr="C:\project\PPTtemplate\06_pop\frame.png"/>
          <p:cNvPicPr>
            <a:picLocks noChangeAspect="1" noChangeArrowheads="1"/>
          </p:cNvPicPr>
          <p:nvPr userDrawn="1"/>
        </p:nvPicPr>
        <p:blipFill>
          <a:blip r:embed="rId2" cstate="print"/>
          <a:srcRect/>
          <a:stretch>
            <a:fillRect/>
          </a:stretch>
        </p:blipFill>
        <p:spPr bwMode="auto">
          <a:xfrm>
            <a:off x="0" y="1989138"/>
            <a:ext cx="4716463" cy="4319587"/>
          </a:xfrm>
          <a:prstGeom prst="rect">
            <a:avLst/>
          </a:prstGeom>
          <a:noFill/>
          <a:ln w="9525">
            <a:noFill/>
            <a:miter lim="800000"/>
            <a:headEnd/>
            <a:tailEnd/>
          </a:ln>
        </p:spPr>
      </p:pic>
      <p:pic>
        <p:nvPicPr>
          <p:cNvPr id="8" name="Picture 2" descr="C:\project\PPTtemplate\06_pop\frame.png"/>
          <p:cNvPicPr>
            <a:picLocks noChangeAspect="1" noChangeArrowheads="1"/>
          </p:cNvPicPr>
          <p:nvPr userDrawn="1"/>
        </p:nvPicPr>
        <p:blipFill>
          <a:blip r:embed="rId2" cstate="print"/>
          <a:srcRect/>
          <a:stretch>
            <a:fillRect/>
          </a:stretch>
        </p:blipFill>
        <p:spPr bwMode="auto">
          <a:xfrm>
            <a:off x="4427538" y="1989138"/>
            <a:ext cx="4716462" cy="4319587"/>
          </a:xfrm>
          <a:prstGeom prst="rect">
            <a:avLst/>
          </a:prstGeom>
          <a:noFill/>
          <a:ln w="9525">
            <a:noFill/>
            <a:miter lim="800000"/>
            <a:headEnd/>
            <a:tailEnd/>
          </a:ln>
        </p:spPr>
      </p:pic>
      <p:sp>
        <p:nvSpPr>
          <p:cNvPr id="2" name="タイトル 1"/>
          <p:cNvSpPr>
            <a:spLocks noGrp="1"/>
          </p:cNvSpPr>
          <p:nvPr>
            <p:ph type="title"/>
          </p:nvPr>
        </p:nvSpPr>
        <p:spPr/>
        <p:txBody>
          <a:bodyPr/>
          <a:lstStyle>
            <a:lvl1pPr>
              <a:defRPr sz="2800"/>
            </a:lvl1pPr>
          </a:lstStyle>
          <a:p>
            <a:r>
              <a:rPr lang="ja-JP" altLang="en-US" dirty="0" smtClean="0"/>
              <a:t>マスター タイトルの書式設定</a:t>
            </a:r>
            <a:endParaRPr lang="ja-JP" altLang="en-US" dirty="0"/>
          </a:p>
        </p:txBody>
      </p:sp>
      <p:sp>
        <p:nvSpPr>
          <p:cNvPr id="10" name="コンテンツ プレースホルダ 2"/>
          <p:cNvSpPr>
            <a:spLocks noGrp="1"/>
          </p:cNvSpPr>
          <p:nvPr>
            <p:ph idx="13"/>
          </p:nvPr>
        </p:nvSpPr>
        <p:spPr>
          <a:xfrm>
            <a:off x="395536" y="2276872"/>
            <a:ext cx="3888432" cy="3672408"/>
          </a:xfrm>
          <a:noFill/>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3" name="テキスト プレースホルダ 2"/>
          <p:cNvSpPr>
            <a:spLocks noGrp="1"/>
          </p:cNvSpPr>
          <p:nvPr>
            <p:ph type="body" idx="1"/>
          </p:nvPr>
        </p:nvSpPr>
        <p:spPr>
          <a:xfrm>
            <a:off x="251520" y="1484784"/>
            <a:ext cx="4176464" cy="504056"/>
          </a:xfrm>
          <a:noFill/>
        </p:spPr>
        <p:txBody>
          <a:bodyPr anchor="ctr">
            <a:normAutofit/>
          </a:bodyPr>
          <a:lstStyle>
            <a:lvl1pPr marL="0" indent="0" algn="ctr">
              <a:buNone/>
              <a:defRPr sz="1600" b="1">
                <a:solidFill>
                  <a:srgbClr val="FF993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17" name="コンテンツ プレースホルダ 2"/>
          <p:cNvSpPr>
            <a:spLocks noGrp="1"/>
          </p:cNvSpPr>
          <p:nvPr>
            <p:ph idx="24"/>
          </p:nvPr>
        </p:nvSpPr>
        <p:spPr>
          <a:xfrm>
            <a:off x="4823520" y="2276872"/>
            <a:ext cx="3888432" cy="3672408"/>
          </a:xfrm>
          <a:noFill/>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18" name="テキスト プレースホルダ 2"/>
          <p:cNvSpPr>
            <a:spLocks noGrp="1"/>
          </p:cNvSpPr>
          <p:nvPr>
            <p:ph type="body" idx="25"/>
          </p:nvPr>
        </p:nvSpPr>
        <p:spPr>
          <a:xfrm>
            <a:off x="4679504" y="1484784"/>
            <a:ext cx="4176464" cy="504056"/>
          </a:xfrm>
          <a:noFill/>
        </p:spPr>
        <p:txBody>
          <a:bodyPr anchor="ctr">
            <a:normAutofit/>
          </a:bodyPr>
          <a:lstStyle>
            <a:lvl1pPr marL="0" indent="0" algn="ctr">
              <a:buNone/>
              <a:defRPr sz="1600" b="1">
                <a:solidFill>
                  <a:srgbClr val="FF993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9" name="日付プレースホルダ 6"/>
          <p:cNvSpPr>
            <a:spLocks noGrp="1"/>
          </p:cNvSpPr>
          <p:nvPr>
            <p:ph type="dt" sz="half" idx="26"/>
          </p:nvPr>
        </p:nvSpPr>
        <p:spPr/>
        <p:txBody>
          <a:bodyPr/>
          <a:lstStyle>
            <a:lvl1pPr>
              <a:defRPr b="0">
                <a:latin typeface="Arial Black" pitchFamily="34" charset="0"/>
              </a:defRPr>
            </a:lvl1pPr>
          </a:lstStyle>
          <a:p>
            <a:pPr>
              <a:defRPr/>
            </a:pPr>
            <a:endParaRPr lang="ja-JP" altLang="en-US"/>
          </a:p>
        </p:txBody>
      </p:sp>
      <p:sp>
        <p:nvSpPr>
          <p:cNvPr id="11" name="フッター プレースホルダ 7"/>
          <p:cNvSpPr>
            <a:spLocks noGrp="1"/>
          </p:cNvSpPr>
          <p:nvPr>
            <p:ph type="ftr" sz="quarter" idx="27"/>
          </p:nvPr>
        </p:nvSpPr>
        <p:spPr/>
        <p:txBody>
          <a:bodyPr/>
          <a:lstStyle>
            <a:lvl1pPr>
              <a:defRPr b="0">
                <a:latin typeface="Arial Black" pitchFamily="34" charset="0"/>
              </a:defRPr>
            </a:lvl1pPr>
          </a:lstStyle>
          <a:p>
            <a:pPr>
              <a:defRPr/>
            </a:pPr>
            <a:r>
              <a:rPr lang="en-US" altLang="ja-JP"/>
              <a:t>COPYRIGHT</a:t>
            </a:r>
            <a:endParaRPr lang="ja-JP" altLang="en-US"/>
          </a:p>
        </p:txBody>
      </p:sp>
      <p:sp>
        <p:nvSpPr>
          <p:cNvPr id="12" name="スライド番号プレースホルダ 8"/>
          <p:cNvSpPr>
            <a:spLocks noGrp="1"/>
          </p:cNvSpPr>
          <p:nvPr>
            <p:ph type="sldNum" sz="quarter" idx="28"/>
          </p:nvPr>
        </p:nvSpPr>
        <p:spPr/>
        <p:txBody>
          <a:bodyPr/>
          <a:lstStyle>
            <a:lvl1pPr>
              <a:defRPr b="0">
                <a:latin typeface="Arial Black" pitchFamily="34" charset="0"/>
              </a:defRPr>
            </a:lvl1pPr>
          </a:lstStyle>
          <a:p>
            <a:pPr>
              <a:defRPr/>
            </a:pPr>
            <a:fld id="{C7250FAA-9AB7-4546-88B3-FED2AB77F875}" type="slidenum">
              <a:rPr lang="ja-JP" altLang="en-US"/>
              <a:pPr>
                <a:defRPr/>
              </a:pPr>
              <a:t>‹#›</a:t>
            </a:fld>
            <a:endParaRPr lang="ja-JP"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800"/>
            </a:lvl1pPr>
          </a:lstStyle>
          <a:p>
            <a:r>
              <a:rPr lang="ja-JP" altLang="en-US" dirty="0" smtClean="0"/>
              <a:t>マスター タイトルの書式設定</a:t>
            </a:r>
            <a:endParaRPr lang="ja-JP" altLang="en-US" dirty="0"/>
          </a:p>
        </p:txBody>
      </p:sp>
      <p:sp>
        <p:nvSpPr>
          <p:cNvPr id="3" name="日付プレースホルダ 3"/>
          <p:cNvSpPr>
            <a:spLocks noGrp="1"/>
          </p:cNvSpPr>
          <p:nvPr>
            <p:ph type="dt" sz="half" idx="10"/>
          </p:nvPr>
        </p:nvSpPr>
        <p:spPr/>
        <p:txBody>
          <a:bodyPr/>
          <a:lstStyle>
            <a:lvl1pPr>
              <a:defRPr b="0">
                <a:latin typeface="Arial Black" pitchFamily="34" charset="0"/>
              </a:defRPr>
            </a:lvl1pPr>
          </a:lstStyle>
          <a:p>
            <a:pPr>
              <a:defRPr/>
            </a:pPr>
            <a:endParaRPr lang="ja-JP" altLang="en-US"/>
          </a:p>
        </p:txBody>
      </p:sp>
      <p:sp>
        <p:nvSpPr>
          <p:cNvPr id="4" name="フッター プレースホルダ 4"/>
          <p:cNvSpPr>
            <a:spLocks noGrp="1"/>
          </p:cNvSpPr>
          <p:nvPr>
            <p:ph type="ftr" sz="quarter" idx="11"/>
          </p:nvPr>
        </p:nvSpPr>
        <p:spPr/>
        <p:txBody>
          <a:bodyPr/>
          <a:lstStyle>
            <a:lvl1pPr>
              <a:defRPr b="0">
                <a:latin typeface="Arial Black" pitchFamily="34" charset="0"/>
              </a:defRPr>
            </a:lvl1pPr>
          </a:lstStyle>
          <a:p>
            <a:pPr>
              <a:defRPr/>
            </a:pPr>
            <a:r>
              <a:rPr lang="en-US" altLang="ja-JP"/>
              <a:t>COPYRIGHT</a:t>
            </a:r>
            <a:endParaRPr lang="ja-JP" altLang="en-US"/>
          </a:p>
        </p:txBody>
      </p:sp>
      <p:sp>
        <p:nvSpPr>
          <p:cNvPr id="5" name="スライド番号プレースホルダ 5"/>
          <p:cNvSpPr>
            <a:spLocks noGrp="1"/>
          </p:cNvSpPr>
          <p:nvPr>
            <p:ph type="sldNum" sz="quarter" idx="12"/>
          </p:nvPr>
        </p:nvSpPr>
        <p:spPr/>
        <p:txBody>
          <a:bodyPr/>
          <a:lstStyle>
            <a:lvl1pPr>
              <a:defRPr b="0">
                <a:latin typeface="Arial Black" pitchFamily="34" charset="0"/>
              </a:defRPr>
            </a:lvl1pPr>
          </a:lstStyle>
          <a:p>
            <a:pPr>
              <a:defRPr/>
            </a:pPr>
            <a:fld id="{4B3D8105-D53E-4328-BE4A-6385CAD889FF}" type="slidenum">
              <a:rPr lang="ja-JP" altLang="en-US"/>
              <a:pPr>
                <a:defRPr/>
              </a:pPr>
              <a:t>‹#›</a:t>
            </a:fld>
            <a:endParaRPr lang="ja-JP"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付きのコンテンツ">
    <p:spTree>
      <p:nvGrpSpPr>
        <p:cNvPr id="1" name=""/>
        <p:cNvGrpSpPr/>
        <p:nvPr/>
      </p:nvGrpSpPr>
      <p:grpSpPr>
        <a:xfrm>
          <a:off x="0" y="0"/>
          <a:ext cx="0" cy="0"/>
          <a:chOff x="0" y="0"/>
          <a:chExt cx="0" cy="0"/>
        </a:xfrm>
      </p:grpSpPr>
      <p:sp>
        <p:nvSpPr>
          <p:cNvPr id="6" name="正方形/長方形 5"/>
          <p:cNvSpPr/>
          <p:nvPr userDrawn="1"/>
        </p:nvSpPr>
        <p:spPr>
          <a:xfrm>
            <a:off x="0" y="6553200"/>
            <a:ext cx="9144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dirty="0"/>
              <a:t> </a:t>
            </a:r>
            <a:endParaRPr lang="ja-JP" altLang="en-US" dirty="0"/>
          </a:p>
        </p:txBody>
      </p:sp>
      <p:pic>
        <p:nvPicPr>
          <p:cNvPr id="7" name="Picture 2" descr="C:\project\PPTtemplate\06_pop\frame.png"/>
          <p:cNvPicPr>
            <a:picLocks noChangeAspect="1" noChangeArrowheads="1"/>
          </p:cNvPicPr>
          <p:nvPr userDrawn="1"/>
        </p:nvPicPr>
        <p:blipFill>
          <a:blip r:embed="rId2" cstate="print"/>
          <a:srcRect/>
          <a:stretch>
            <a:fillRect/>
          </a:stretch>
        </p:blipFill>
        <p:spPr bwMode="auto">
          <a:xfrm>
            <a:off x="0" y="1989138"/>
            <a:ext cx="3779838" cy="4319587"/>
          </a:xfrm>
          <a:prstGeom prst="rect">
            <a:avLst/>
          </a:prstGeom>
          <a:noFill/>
          <a:ln w="9525">
            <a:noFill/>
            <a:miter lim="800000"/>
            <a:headEnd/>
            <a:tailEnd/>
          </a:ln>
        </p:spPr>
      </p:pic>
      <p:sp>
        <p:nvSpPr>
          <p:cNvPr id="8" name="コンテンツ プレースホルダ 2"/>
          <p:cNvSpPr>
            <a:spLocks noGrp="1"/>
          </p:cNvSpPr>
          <p:nvPr>
            <p:ph idx="13"/>
          </p:nvPr>
        </p:nvSpPr>
        <p:spPr>
          <a:xfrm>
            <a:off x="3779912" y="1484784"/>
            <a:ext cx="4752528" cy="4680520"/>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15" name="コンテンツ プレースホルダ 2"/>
          <p:cNvSpPr>
            <a:spLocks noGrp="1"/>
          </p:cNvSpPr>
          <p:nvPr>
            <p:ph idx="25"/>
          </p:nvPr>
        </p:nvSpPr>
        <p:spPr>
          <a:xfrm>
            <a:off x="395536" y="2276872"/>
            <a:ext cx="3024336" cy="3672408"/>
          </a:xfrm>
          <a:noFill/>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18" name="テキスト プレースホルダ 2"/>
          <p:cNvSpPr>
            <a:spLocks noGrp="1"/>
          </p:cNvSpPr>
          <p:nvPr>
            <p:ph type="body" idx="1"/>
          </p:nvPr>
        </p:nvSpPr>
        <p:spPr>
          <a:xfrm>
            <a:off x="251520" y="1484784"/>
            <a:ext cx="3312368" cy="504056"/>
          </a:xfrm>
          <a:noFill/>
        </p:spPr>
        <p:txBody>
          <a:bodyPr anchor="ctr">
            <a:normAutofit/>
          </a:bodyPr>
          <a:lstStyle>
            <a:lvl1pPr marL="0" indent="0" algn="ctr">
              <a:buNone/>
              <a:defRPr sz="1600" b="1">
                <a:solidFill>
                  <a:srgbClr val="FF993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19" name="タイトル 1"/>
          <p:cNvSpPr>
            <a:spLocks noGrp="1"/>
          </p:cNvSpPr>
          <p:nvPr>
            <p:ph type="title"/>
          </p:nvPr>
        </p:nvSpPr>
        <p:spPr>
          <a:xfrm>
            <a:off x="1187624" y="188913"/>
            <a:ext cx="7056784" cy="647799"/>
          </a:xfrm>
        </p:spPr>
        <p:txBody>
          <a:bodyPr/>
          <a:lstStyle>
            <a:lvl1pPr>
              <a:defRPr sz="2800"/>
            </a:lvl1pPr>
          </a:lstStyle>
          <a:p>
            <a:r>
              <a:rPr lang="ja-JP" altLang="en-US" dirty="0" smtClean="0"/>
              <a:t>マスター タイトルの書式設定</a:t>
            </a:r>
            <a:endParaRPr lang="ja-JP" altLang="en-US" dirty="0"/>
          </a:p>
        </p:txBody>
      </p:sp>
      <p:sp>
        <p:nvSpPr>
          <p:cNvPr id="9" name="日付プレースホルダ 4"/>
          <p:cNvSpPr>
            <a:spLocks noGrp="1"/>
          </p:cNvSpPr>
          <p:nvPr>
            <p:ph type="dt" sz="half" idx="26"/>
          </p:nvPr>
        </p:nvSpPr>
        <p:spPr/>
        <p:txBody>
          <a:bodyPr/>
          <a:lstStyle>
            <a:lvl1pPr>
              <a:defRPr b="0">
                <a:latin typeface="Arial Black" pitchFamily="34" charset="0"/>
              </a:defRPr>
            </a:lvl1pPr>
          </a:lstStyle>
          <a:p>
            <a:pPr>
              <a:defRPr/>
            </a:pPr>
            <a:endParaRPr lang="ja-JP" altLang="en-US"/>
          </a:p>
        </p:txBody>
      </p:sp>
      <p:sp>
        <p:nvSpPr>
          <p:cNvPr id="10" name="フッター プレースホルダ 5"/>
          <p:cNvSpPr>
            <a:spLocks noGrp="1"/>
          </p:cNvSpPr>
          <p:nvPr>
            <p:ph type="ftr" sz="quarter" idx="27"/>
          </p:nvPr>
        </p:nvSpPr>
        <p:spPr/>
        <p:txBody>
          <a:bodyPr/>
          <a:lstStyle>
            <a:lvl1pPr>
              <a:defRPr b="0">
                <a:latin typeface="Arial Black" pitchFamily="34" charset="0"/>
              </a:defRPr>
            </a:lvl1pPr>
          </a:lstStyle>
          <a:p>
            <a:pPr>
              <a:defRPr/>
            </a:pPr>
            <a:r>
              <a:rPr lang="en-US" altLang="ja-JP"/>
              <a:t>COPYRIGHT</a:t>
            </a:r>
            <a:endParaRPr lang="ja-JP" altLang="en-US"/>
          </a:p>
        </p:txBody>
      </p:sp>
      <p:sp>
        <p:nvSpPr>
          <p:cNvPr id="11" name="スライド番号プレースホルダ 6"/>
          <p:cNvSpPr>
            <a:spLocks noGrp="1"/>
          </p:cNvSpPr>
          <p:nvPr>
            <p:ph type="sldNum" sz="quarter" idx="28"/>
          </p:nvPr>
        </p:nvSpPr>
        <p:spPr/>
        <p:txBody>
          <a:bodyPr/>
          <a:lstStyle>
            <a:lvl1pPr>
              <a:defRPr b="0">
                <a:latin typeface="Arial Black" pitchFamily="34" charset="0"/>
              </a:defRPr>
            </a:lvl1pPr>
          </a:lstStyle>
          <a:p>
            <a:pPr>
              <a:defRPr/>
            </a:pPr>
            <a:fld id="{839942E1-84DB-4360-8081-C8B1A7CC4D54}" type="slidenum">
              <a:rPr lang="ja-JP" altLang="en-US"/>
              <a:pPr>
                <a:defRPr/>
              </a:pPr>
              <a:t>‹#›</a:t>
            </a:fld>
            <a:endParaRPr lang="ja-JP"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タイトル付きの図">
    <p:spTree>
      <p:nvGrpSpPr>
        <p:cNvPr id="1" name=""/>
        <p:cNvGrpSpPr/>
        <p:nvPr/>
      </p:nvGrpSpPr>
      <p:grpSpPr>
        <a:xfrm>
          <a:off x="0" y="0"/>
          <a:ext cx="0" cy="0"/>
          <a:chOff x="0" y="0"/>
          <a:chExt cx="0" cy="0"/>
        </a:xfrm>
      </p:grpSpPr>
      <p:sp>
        <p:nvSpPr>
          <p:cNvPr id="3" name="図プレースホルダ 2"/>
          <p:cNvSpPr>
            <a:spLocks noGrp="1"/>
          </p:cNvSpPr>
          <p:nvPr>
            <p:ph type="pic" idx="1"/>
          </p:nvPr>
        </p:nvSpPr>
        <p:spPr>
          <a:xfrm>
            <a:off x="467544" y="1484784"/>
            <a:ext cx="4968552" cy="4824777"/>
          </a:xfrm>
        </p:spPr>
        <p:txBody>
          <a:bodyPr rtlCol="0" anchor="b">
            <a:normAutofit/>
          </a:bodyPr>
          <a:lstStyle>
            <a:lvl1pPr marL="0" indent="0" algn="ctr">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図を追加</a:t>
            </a:r>
          </a:p>
        </p:txBody>
      </p:sp>
      <p:sp>
        <p:nvSpPr>
          <p:cNvPr id="8" name="テキスト プレースホルダ 3"/>
          <p:cNvSpPr>
            <a:spLocks noGrp="1"/>
          </p:cNvSpPr>
          <p:nvPr>
            <p:ph type="body" sz="half" idx="2"/>
          </p:nvPr>
        </p:nvSpPr>
        <p:spPr>
          <a:xfrm>
            <a:off x="5652120" y="1493079"/>
            <a:ext cx="3024336" cy="481624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9" name="タイトル 1"/>
          <p:cNvSpPr>
            <a:spLocks noGrp="1"/>
          </p:cNvSpPr>
          <p:nvPr>
            <p:ph type="title"/>
          </p:nvPr>
        </p:nvSpPr>
        <p:spPr>
          <a:xfrm>
            <a:off x="1187624" y="188913"/>
            <a:ext cx="7056784" cy="647799"/>
          </a:xfrm>
        </p:spPr>
        <p:txBody>
          <a:bodyPr/>
          <a:lstStyle>
            <a:lvl1pPr>
              <a:defRPr sz="2800"/>
            </a:lvl1pPr>
          </a:lstStyle>
          <a:p>
            <a:r>
              <a:rPr lang="ja-JP" altLang="en-US" dirty="0" smtClean="0"/>
              <a:t>マスター タイトルの書式設定</a:t>
            </a:r>
            <a:endParaRPr lang="ja-JP" altLang="en-US" dirty="0"/>
          </a:p>
        </p:txBody>
      </p:sp>
      <p:sp>
        <p:nvSpPr>
          <p:cNvPr id="5" name="日付プレースホルダ 3"/>
          <p:cNvSpPr>
            <a:spLocks noGrp="1"/>
          </p:cNvSpPr>
          <p:nvPr>
            <p:ph type="dt" sz="half" idx="10"/>
          </p:nvPr>
        </p:nvSpPr>
        <p:spPr/>
        <p:txBody>
          <a:bodyPr/>
          <a:lstStyle>
            <a:lvl1pPr>
              <a:defRPr b="0">
                <a:latin typeface="Arial Black" pitchFamily="34" charset="0"/>
              </a:defRPr>
            </a:lvl1pPr>
          </a:lstStyle>
          <a:p>
            <a:pPr>
              <a:defRPr/>
            </a:pPr>
            <a:endParaRPr lang="ja-JP" altLang="en-US"/>
          </a:p>
        </p:txBody>
      </p:sp>
      <p:sp>
        <p:nvSpPr>
          <p:cNvPr id="6" name="フッター プレースホルダ 4"/>
          <p:cNvSpPr>
            <a:spLocks noGrp="1"/>
          </p:cNvSpPr>
          <p:nvPr>
            <p:ph type="ftr" sz="quarter" idx="11"/>
          </p:nvPr>
        </p:nvSpPr>
        <p:spPr/>
        <p:txBody>
          <a:bodyPr/>
          <a:lstStyle>
            <a:lvl1pPr>
              <a:defRPr b="0">
                <a:latin typeface="Arial Black" pitchFamily="34" charset="0"/>
              </a:defRPr>
            </a:lvl1pPr>
          </a:lstStyle>
          <a:p>
            <a:pPr>
              <a:defRPr/>
            </a:pPr>
            <a:r>
              <a:rPr lang="en-US" altLang="ja-JP"/>
              <a:t>COPYRIGHT</a:t>
            </a:r>
            <a:endParaRPr lang="ja-JP" altLang="en-US"/>
          </a:p>
        </p:txBody>
      </p:sp>
      <p:sp>
        <p:nvSpPr>
          <p:cNvPr id="7" name="スライド番号プレースホルダ 5"/>
          <p:cNvSpPr>
            <a:spLocks noGrp="1"/>
          </p:cNvSpPr>
          <p:nvPr>
            <p:ph type="sldNum" sz="quarter" idx="12"/>
          </p:nvPr>
        </p:nvSpPr>
        <p:spPr/>
        <p:txBody>
          <a:bodyPr/>
          <a:lstStyle>
            <a:lvl1pPr>
              <a:defRPr b="0">
                <a:latin typeface="Arial Black" pitchFamily="34" charset="0"/>
              </a:defRPr>
            </a:lvl1pPr>
          </a:lstStyle>
          <a:p>
            <a:pPr>
              <a:defRPr/>
            </a:pPr>
            <a:fld id="{757A8CE6-0DA0-4607-A999-C90BCD417084}" type="slidenum">
              <a:rPr lang="ja-JP" altLang="en-US"/>
              <a:pPr>
                <a:defRPr/>
              </a:pPr>
              <a:t>‹#›</a:t>
            </a:fld>
            <a:endParaRPr lang="ja-JP"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b="0">
                <a:latin typeface="Arial Black" pitchFamily="34" charset="0"/>
              </a:defRPr>
            </a:lvl1pPr>
          </a:lstStyle>
          <a:p>
            <a:pPr>
              <a:defRPr/>
            </a:pPr>
            <a:endParaRPr lang="ja-JP" altLang="en-US"/>
          </a:p>
        </p:txBody>
      </p:sp>
      <p:sp>
        <p:nvSpPr>
          <p:cNvPr id="5" name="フッター プレースホルダ 4"/>
          <p:cNvSpPr>
            <a:spLocks noGrp="1"/>
          </p:cNvSpPr>
          <p:nvPr>
            <p:ph type="ftr" sz="quarter" idx="11"/>
          </p:nvPr>
        </p:nvSpPr>
        <p:spPr/>
        <p:txBody>
          <a:bodyPr/>
          <a:lstStyle>
            <a:lvl1pPr>
              <a:defRPr b="0">
                <a:latin typeface="Arial Black" pitchFamily="34" charset="0"/>
              </a:defRPr>
            </a:lvl1pPr>
          </a:lstStyle>
          <a:p>
            <a:pPr>
              <a:defRPr/>
            </a:pPr>
            <a:r>
              <a:rPr lang="en-US" altLang="ja-JP"/>
              <a:t>COPYRIGHT</a:t>
            </a:r>
            <a:endParaRPr lang="ja-JP" altLang="en-US"/>
          </a:p>
        </p:txBody>
      </p:sp>
      <p:sp>
        <p:nvSpPr>
          <p:cNvPr id="6" name="スライド番号プレースホルダ 5"/>
          <p:cNvSpPr>
            <a:spLocks noGrp="1"/>
          </p:cNvSpPr>
          <p:nvPr>
            <p:ph type="sldNum" sz="quarter" idx="12"/>
          </p:nvPr>
        </p:nvSpPr>
        <p:spPr/>
        <p:txBody>
          <a:bodyPr/>
          <a:lstStyle>
            <a:lvl1pPr>
              <a:defRPr b="0">
                <a:latin typeface="Arial Black" pitchFamily="34" charset="0"/>
              </a:defRPr>
            </a:lvl1pPr>
          </a:lstStyle>
          <a:p>
            <a:pPr>
              <a:defRPr/>
            </a:pPr>
            <a:fld id="{74F69287-1AF3-49A2-ACD4-C34D86CF6861}" type="slidenum">
              <a:rPr lang="ja-JP" altLang="en-US"/>
              <a:pPr>
                <a:defRPr/>
              </a:pPr>
              <a:t>‹#›</a:t>
            </a:fld>
            <a:endParaRPr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8" descr="C:\project\PPTtemplate\06_pop\Normal.jpg"/>
          <p:cNvPicPr>
            <a:picLocks noChangeAspect="1" noChangeArrowheads="1"/>
          </p:cNvPicPr>
          <p:nvPr userDrawn="1"/>
        </p:nvPicPr>
        <p:blipFill>
          <a:blip r:embed="rId11" cstate="print"/>
          <a:srcRect/>
          <a:stretch>
            <a:fillRect/>
          </a:stretch>
        </p:blipFill>
        <p:spPr bwMode="auto">
          <a:xfrm>
            <a:off x="0" y="-114300"/>
            <a:ext cx="9144000" cy="6858000"/>
          </a:xfrm>
          <a:prstGeom prst="rect">
            <a:avLst/>
          </a:prstGeom>
          <a:noFill/>
          <a:ln w="9525">
            <a:noFill/>
            <a:miter lim="800000"/>
            <a:headEnd/>
            <a:tailEnd/>
          </a:ln>
        </p:spPr>
      </p:pic>
      <p:sp>
        <p:nvSpPr>
          <p:cNvPr id="1027" name="タイトル プレースホルダ 1"/>
          <p:cNvSpPr>
            <a:spLocks noGrp="1"/>
          </p:cNvSpPr>
          <p:nvPr>
            <p:ph type="title"/>
          </p:nvPr>
        </p:nvSpPr>
        <p:spPr bwMode="auto">
          <a:xfrm>
            <a:off x="1187450" y="188913"/>
            <a:ext cx="7056438"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dirty="0" smtClean="0"/>
              <a:t>マスタ タイトルの書式設定</a:t>
            </a:r>
          </a:p>
        </p:txBody>
      </p:sp>
      <p:sp>
        <p:nvSpPr>
          <p:cNvPr id="1028" name="テキスト プレースホルダ 2"/>
          <p:cNvSpPr>
            <a:spLocks noGrp="1"/>
          </p:cNvSpPr>
          <p:nvPr>
            <p:ph type="body" idx="1"/>
          </p:nvPr>
        </p:nvSpPr>
        <p:spPr bwMode="auto">
          <a:xfrm>
            <a:off x="468313" y="1484313"/>
            <a:ext cx="8207375" cy="48244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 3"/>
          <p:cNvSpPr>
            <a:spLocks noGrp="1"/>
          </p:cNvSpPr>
          <p:nvPr>
            <p:ph type="dt" sz="half" idx="2"/>
          </p:nvPr>
        </p:nvSpPr>
        <p:spPr>
          <a:xfrm>
            <a:off x="6875463" y="42863"/>
            <a:ext cx="2133600" cy="217487"/>
          </a:xfrm>
          <a:prstGeom prst="rect">
            <a:avLst/>
          </a:prstGeom>
        </p:spPr>
        <p:txBody>
          <a:bodyPr vert="horz" lIns="91440" tIns="45720" rIns="91440" bIns="45720" rtlCol="0" anchor="t"/>
          <a:lstStyle>
            <a:lvl1pPr algn="r" fontAlgn="auto">
              <a:spcBef>
                <a:spcPts val="0"/>
              </a:spcBef>
              <a:spcAft>
                <a:spcPts val="0"/>
              </a:spcAft>
              <a:defRPr sz="800" b="1">
                <a:solidFill>
                  <a:schemeClr val="tx1">
                    <a:lumMod val="75000"/>
                    <a:lumOff val="25000"/>
                  </a:schemeClr>
                </a:solidFill>
                <a:latin typeface="Arial Black" pitchFamily="34" charset="0"/>
                <a:ea typeface="+mn-ea"/>
              </a:defRPr>
            </a:lvl1pPr>
          </a:lstStyle>
          <a:p>
            <a:pPr>
              <a:defRPr/>
            </a:pPr>
            <a:endParaRPr lang="ja-JP" altLang="en-US"/>
          </a:p>
        </p:txBody>
      </p:sp>
      <p:sp>
        <p:nvSpPr>
          <p:cNvPr id="5" name="フッター プレースホルダ 4"/>
          <p:cNvSpPr>
            <a:spLocks noGrp="1"/>
          </p:cNvSpPr>
          <p:nvPr>
            <p:ph type="ftr" sz="quarter" idx="3"/>
          </p:nvPr>
        </p:nvSpPr>
        <p:spPr>
          <a:xfrm>
            <a:off x="107950" y="6524625"/>
            <a:ext cx="7272338" cy="217488"/>
          </a:xfrm>
          <a:prstGeom prst="rect">
            <a:avLst/>
          </a:prstGeom>
        </p:spPr>
        <p:txBody>
          <a:bodyPr vert="horz" lIns="91440" tIns="45720" rIns="91440" bIns="45720" rtlCol="0" anchor="t"/>
          <a:lstStyle>
            <a:lvl1pPr algn="l" fontAlgn="auto">
              <a:spcBef>
                <a:spcPts val="0"/>
              </a:spcBef>
              <a:spcAft>
                <a:spcPts val="0"/>
              </a:spcAft>
              <a:defRPr sz="800" b="1">
                <a:solidFill>
                  <a:schemeClr val="tx1">
                    <a:lumMod val="75000"/>
                    <a:lumOff val="25000"/>
                  </a:schemeClr>
                </a:solidFill>
                <a:latin typeface="Arial Black" pitchFamily="34" charset="0"/>
                <a:ea typeface="+mn-ea"/>
              </a:defRPr>
            </a:lvl1pPr>
          </a:lstStyle>
          <a:p>
            <a:pPr>
              <a:defRPr/>
            </a:pPr>
            <a:r>
              <a:rPr lang="en-US" altLang="ja-JP"/>
              <a:t>COPYRIGHT</a:t>
            </a:r>
            <a:endParaRPr lang="ja-JP" altLang="en-US"/>
          </a:p>
        </p:txBody>
      </p:sp>
      <p:sp>
        <p:nvSpPr>
          <p:cNvPr id="6" name="スライド番号プレースホルダ 5"/>
          <p:cNvSpPr>
            <a:spLocks noGrp="1"/>
          </p:cNvSpPr>
          <p:nvPr>
            <p:ph type="sldNum" sz="quarter" idx="4"/>
          </p:nvPr>
        </p:nvSpPr>
        <p:spPr>
          <a:xfrm>
            <a:off x="8406482" y="6265082"/>
            <a:ext cx="538411" cy="361925"/>
          </a:xfrm>
          <a:prstGeom prst="rect">
            <a:avLst/>
          </a:prstGeom>
          <a:noFill/>
        </p:spPr>
        <p:txBody>
          <a:bodyPr vert="horz" lIns="0" tIns="0" rIns="0" bIns="0" rtlCol="0" anchor="t"/>
          <a:lstStyle>
            <a:lvl1pPr algn="r" fontAlgn="auto">
              <a:spcBef>
                <a:spcPts val="0"/>
              </a:spcBef>
              <a:spcAft>
                <a:spcPts val="0"/>
              </a:spcAft>
              <a:defRPr sz="2400" b="1">
                <a:solidFill>
                  <a:schemeClr val="tx1">
                    <a:lumMod val="75000"/>
                    <a:lumOff val="25000"/>
                  </a:schemeClr>
                </a:solidFill>
                <a:latin typeface="Arial Black" pitchFamily="34" charset="0"/>
                <a:ea typeface="+mn-ea"/>
              </a:defRPr>
            </a:lvl1pPr>
          </a:lstStyle>
          <a:p>
            <a:pPr>
              <a:defRPr/>
            </a:pPr>
            <a:fld id="{B62AF56C-DF41-4375-9893-CD6C3589FBA2}" type="slidenum">
              <a:rPr lang="ja-JP" altLang="en-US" smtClean="0"/>
              <a:pPr>
                <a:defRPr/>
              </a:pPr>
              <a:t>‹#›</a:t>
            </a:fld>
            <a:endParaRPr lang="ja-JP" altLang="en-US" dirty="0"/>
          </a:p>
        </p:txBody>
      </p:sp>
      <p:pic>
        <p:nvPicPr>
          <p:cNvPr id="1032" name="Picture 9" descr="C:\project\PPTtemplate\06_pop\images\presentation2.png"/>
          <p:cNvPicPr>
            <a:picLocks noChangeAspect="1" noChangeArrowheads="1"/>
          </p:cNvPicPr>
          <p:nvPr userDrawn="1"/>
        </p:nvPicPr>
        <p:blipFill>
          <a:blip r:embed="rId12" cstate="print"/>
          <a:srcRect/>
          <a:stretch>
            <a:fillRect/>
          </a:stretch>
        </p:blipFill>
        <p:spPr bwMode="auto">
          <a:xfrm>
            <a:off x="165100" y="946150"/>
            <a:ext cx="1728788" cy="3571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88" r:id="rId1"/>
    <p:sldLayoutId id="2147483787" r:id="rId2"/>
    <p:sldLayoutId id="2147483789" r:id="rId3"/>
    <p:sldLayoutId id="2147483790" r:id="rId4"/>
    <p:sldLayoutId id="2147483791" r:id="rId5"/>
    <p:sldLayoutId id="2147483792" r:id="rId6"/>
    <p:sldLayoutId id="2147483793" r:id="rId7"/>
    <p:sldLayoutId id="2147483794" r:id="rId8"/>
    <p:sldLayoutId id="2147483795" r:id="rId9"/>
  </p:sldLayoutIdLst>
  <p:timing>
    <p:tnLst>
      <p:par>
        <p:cTn id="1" dur="indefinite" restart="never" nodeType="tmRoot"/>
      </p:par>
    </p:tnLst>
  </p:timing>
  <p:hf hdr="0" ftr="0" dt="0"/>
  <p:txStyles>
    <p:titleStyle>
      <a:lvl1pPr algn="l" rtl="0" eaLnBrk="1" fontAlgn="base" hangingPunct="1">
        <a:spcBef>
          <a:spcPct val="0"/>
        </a:spcBef>
        <a:spcAft>
          <a:spcPct val="0"/>
        </a:spcAft>
        <a:defRPr kumimoji="1" sz="2800" kern="1200">
          <a:solidFill>
            <a:srgbClr val="404040"/>
          </a:solidFill>
          <a:latin typeface="HGP創英角ｺﾞｼｯｸUB" pitchFamily="50" charset="-128"/>
          <a:ea typeface="HGP創英角ｺﾞｼｯｸUB" pitchFamily="50" charset="-128"/>
          <a:cs typeface="+mj-cs"/>
        </a:defRPr>
      </a:lvl1pPr>
      <a:lvl2pPr algn="l" rtl="0" eaLnBrk="1" fontAlgn="base" hangingPunct="1">
        <a:spcBef>
          <a:spcPct val="0"/>
        </a:spcBef>
        <a:spcAft>
          <a:spcPct val="0"/>
        </a:spcAft>
        <a:defRPr kumimoji="1" sz="2400">
          <a:solidFill>
            <a:srgbClr val="404040"/>
          </a:solidFill>
          <a:latin typeface="HGP創英角ｺﾞｼｯｸUB" pitchFamily="50" charset="-128"/>
          <a:ea typeface="HGP創英角ｺﾞｼｯｸUB" pitchFamily="50" charset="-128"/>
        </a:defRPr>
      </a:lvl2pPr>
      <a:lvl3pPr algn="l" rtl="0" eaLnBrk="1" fontAlgn="base" hangingPunct="1">
        <a:spcBef>
          <a:spcPct val="0"/>
        </a:spcBef>
        <a:spcAft>
          <a:spcPct val="0"/>
        </a:spcAft>
        <a:defRPr kumimoji="1" sz="2400">
          <a:solidFill>
            <a:srgbClr val="404040"/>
          </a:solidFill>
          <a:latin typeface="HGP創英角ｺﾞｼｯｸUB" pitchFamily="50" charset="-128"/>
          <a:ea typeface="HGP創英角ｺﾞｼｯｸUB" pitchFamily="50" charset="-128"/>
        </a:defRPr>
      </a:lvl3pPr>
      <a:lvl4pPr algn="l" rtl="0" eaLnBrk="1" fontAlgn="base" hangingPunct="1">
        <a:spcBef>
          <a:spcPct val="0"/>
        </a:spcBef>
        <a:spcAft>
          <a:spcPct val="0"/>
        </a:spcAft>
        <a:defRPr kumimoji="1" sz="2400">
          <a:solidFill>
            <a:srgbClr val="404040"/>
          </a:solidFill>
          <a:latin typeface="HGP創英角ｺﾞｼｯｸUB" pitchFamily="50" charset="-128"/>
          <a:ea typeface="HGP創英角ｺﾞｼｯｸUB" pitchFamily="50" charset="-128"/>
        </a:defRPr>
      </a:lvl4pPr>
      <a:lvl5pPr algn="l" rtl="0" eaLnBrk="1" fontAlgn="base" hangingPunct="1">
        <a:spcBef>
          <a:spcPct val="0"/>
        </a:spcBef>
        <a:spcAft>
          <a:spcPct val="0"/>
        </a:spcAft>
        <a:defRPr kumimoji="1" sz="2400">
          <a:solidFill>
            <a:srgbClr val="404040"/>
          </a:solidFill>
          <a:latin typeface="HGP創英角ｺﾞｼｯｸUB" pitchFamily="50" charset="-128"/>
          <a:ea typeface="HGP創英角ｺﾞｼｯｸUB" pitchFamily="50" charset="-128"/>
        </a:defRPr>
      </a:lvl5pPr>
      <a:lvl6pPr marL="457200" algn="l" rtl="0" eaLnBrk="1" fontAlgn="base" hangingPunct="1">
        <a:spcBef>
          <a:spcPct val="0"/>
        </a:spcBef>
        <a:spcAft>
          <a:spcPct val="0"/>
        </a:spcAft>
        <a:defRPr kumimoji="1" sz="3200" b="1">
          <a:solidFill>
            <a:srgbClr val="3A1D00"/>
          </a:solidFill>
          <a:latin typeface="Calibri" pitchFamily="34" charset="0"/>
          <a:ea typeface="ＭＳ Ｐゴシック" charset="-128"/>
        </a:defRPr>
      </a:lvl6pPr>
      <a:lvl7pPr marL="914400" algn="l" rtl="0" eaLnBrk="1" fontAlgn="base" hangingPunct="1">
        <a:spcBef>
          <a:spcPct val="0"/>
        </a:spcBef>
        <a:spcAft>
          <a:spcPct val="0"/>
        </a:spcAft>
        <a:defRPr kumimoji="1" sz="3200" b="1">
          <a:solidFill>
            <a:srgbClr val="3A1D00"/>
          </a:solidFill>
          <a:latin typeface="Calibri" pitchFamily="34" charset="0"/>
          <a:ea typeface="ＭＳ Ｐゴシック" charset="-128"/>
        </a:defRPr>
      </a:lvl7pPr>
      <a:lvl8pPr marL="1371600" algn="l" rtl="0" eaLnBrk="1" fontAlgn="base" hangingPunct="1">
        <a:spcBef>
          <a:spcPct val="0"/>
        </a:spcBef>
        <a:spcAft>
          <a:spcPct val="0"/>
        </a:spcAft>
        <a:defRPr kumimoji="1" sz="3200" b="1">
          <a:solidFill>
            <a:srgbClr val="3A1D00"/>
          </a:solidFill>
          <a:latin typeface="Calibri" pitchFamily="34" charset="0"/>
          <a:ea typeface="ＭＳ Ｐゴシック" charset="-128"/>
        </a:defRPr>
      </a:lvl8pPr>
      <a:lvl9pPr marL="1828800" algn="l" rtl="0" eaLnBrk="1" fontAlgn="base" hangingPunct="1">
        <a:spcBef>
          <a:spcPct val="0"/>
        </a:spcBef>
        <a:spcAft>
          <a:spcPct val="0"/>
        </a:spcAft>
        <a:defRPr kumimoji="1" sz="3200" b="1">
          <a:solidFill>
            <a:srgbClr val="3A1D00"/>
          </a:solidFill>
          <a:latin typeface="Calibri" pitchFamily="34" charset="0"/>
          <a:ea typeface="ＭＳ Ｐゴシック" charset="-128"/>
        </a:defRPr>
      </a:lvl9pPr>
    </p:titleStyle>
    <p:bodyStyle>
      <a:lvl1pPr marL="342900" indent="-342900" algn="l" rtl="0" eaLnBrk="1" fontAlgn="base" hangingPunct="1">
        <a:spcBef>
          <a:spcPct val="20000"/>
        </a:spcBef>
        <a:spcAft>
          <a:spcPct val="0"/>
        </a:spcAft>
        <a:buFont typeface="Arial" charset="0"/>
        <a:buChar char="•"/>
        <a:defRPr kumimoji="1" sz="2000" kern="1200">
          <a:solidFill>
            <a:srgbClr val="404040"/>
          </a:solidFill>
          <a:latin typeface="HGP創英角ｺﾞｼｯｸUB" pitchFamily="50" charset="-128"/>
          <a:ea typeface="HGP創英角ｺﾞｼｯｸUB" pitchFamily="50" charset="-128"/>
          <a:cs typeface="+mn-cs"/>
        </a:defRPr>
      </a:lvl1pPr>
      <a:lvl2pPr marL="742950" indent="-285750" algn="l" rtl="0" eaLnBrk="1" fontAlgn="base" hangingPunct="1">
        <a:spcBef>
          <a:spcPct val="20000"/>
        </a:spcBef>
        <a:spcAft>
          <a:spcPct val="0"/>
        </a:spcAft>
        <a:buFont typeface="Arial" charset="0"/>
        <a:buChar char="–"/>
        <a:defRPr kumimoji="1" kern="1200">
          <a:solidFill>
            <a:srgbClr val="404040"/>
          </a:solidFill>
          <a:latin typeface="HGP創英角ｺﾞｼｯｸUB" pitchFamily="50" charset="-128"/>
          <a:ea typeface="HGP創英角ｺﾞｼｯｸUB" pitchFamily="50" charset="-128"/>
          <a:cs typeface="+mn-cs"/>
        </a:defRPr>
      </a:lvl2pPr>
      <a:lvl3pPr marL="1143000" indent="-228600" algn="l" rtl="0" eaLnBrk="1" fontAlgn="base" hangingPunct="1">
        <a:spcBef>
          <a:spcPct val="20000"/>
        </a:spcBef>
        <a:spcAft>
          <a:spcPct val="0"/>
        </a:spcAft>
        <a:buFont typeface="Arial" charset="0"/>
        <a:buChar char="•"/>
        <a:defRPr kumimoji="1" sz="1600" kern="1200">
          <a:solidFill>
            <a:srgbClr val="404040"/>
          </a:solidFill>
          <a:latin typeface="HGP創英角ｺﾞｼｯｸUB" pitchFamily="50" charset="-128"/>
          <a:ea typeface="HGP創英角ｺﾞｼｯｸUB" pitchFamily="50" charset="-128"/>
          <a:cs typeface="+mn-cs"/>
        </a:defRPr>
      </a:lvl3pPr>
      <a:lvl4pPr marL="1600200" indent="-228600" algn="l" rtl="0" eaLnBrk="1" fontAlgn="base" hangingPunct="1">
        <a:spcBef>
          <a:spcPct val="20000"/>
        </a:spcBef>
        <a:spcAft>
          <a:spcPct val="0"/>
        </a:spcAft>
        <a:buFont typeface="Arial" charset="0"/>
        <a:buChar char="–"/>
        <a:defRPr kumimoji="1" sz="1400" kern="1200">
          <a:solidFill>
            <a:srgbClr val="404040"/>
          </a:solidFill>
          <a:latin typeface="HGP創英角ｺﾞｼｯｸUB" pitchFamily="50" charset="-128"/>
          <a:ea typeface="HGP創英角ｺﾞｼｯｸUB" pitchFamily="50" charset="-128"/>
          <a:cs typeface="+mn-cs"/>
        </a:defRPr>
      </a:lvl4pPr>
      <a:lvl5pPr marL="2057400" indent="-228600" algn="l" rtl="0" eaLnBrk="1" fontAlgn="base" hangingPunct="1">
        <a:spcBef>
          <a:spcPct val="20000"/>
        </a:spcBef>
        <a:spcAft>
          <a:spcPct val="0"/>
        </a:spcAft>
        <a:buFont typeface="Arial" charset="0"/>
        <a:buChar char="»"/>
        <a:defRPr kumimoji="1" sz="1200" kern="1200">
          <a:solidFill>
            <a:srgbClr val="404040"/>
          </a:solidFill>
          <a:latin typeface="HGP創英角ｺﾞｼｯｸUB" pitchFamily="50" charset="-128"/>
          <a:ea typeface="HGP創英角ｺﾞｼｯｸUB" pitchFamily="50" charset="-128"/>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7.xml"/><Relationship Id="rId3" Type="http://schemas.microsoft.com/office/2007/relationships/media" Target="../media/media2.wav"/><Relationship Id="rId7" Type="http://schemas.openxmlformats.org/officeDocument/2006/relationships/slideLayout" Target="../slideLayouts/slideLayout2.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5" Type="http://schemas.microsoft.com/office/2007/relationships/media" Target="../media/media3.wav"/><Relationship Id="rId4" Type="http://schemas.openxmlformats.org/officeDocument/2006/relationships/audio" Target="../media/media2.wav"/><Relationship Id="rId9"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audio" Target="../media/media7.wav"/><Relationship Id="rId13" Type="http://schemas.openxmlformats.org/officeDocument/2006/relationships/image" Target="../media/image21.png"/><Relationship Id="rId3" Type="http://schemas.microsoft.com/office/2007/relationships/media" Target="../media/media5.wav"/><Relationship Id="rId7" Type="http://schemas.microsoft.com/office/2007/relationships/media" Target="../media/media7.wav"/><Relationship Id="rId12" Type="http://schemas.openxmlformats.org/officeDocument/2006/relationships/notesSlide" Target="../notesSlides/notesSlide8.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6.wav"/><Relationship Id="rId11" Type="http://schemas.openxmlformats.org/officeDocument/2006/relationships/slideLayout" Target="../slideLayouts/slideLayout2.xml"/><Relationship Id="rId5" Type="http://schemas.microsoft.com/office/2007/relationships/media" Target="../media/media6.wav"/><Relationship Id="rId10" Type="http://schemas.openxmlformats.org/officeDocument/2006/relationships/audio" Target="../media/media8.wav"/><Relationship Id="rId4" Type="http://schemas.openxmlformats.org/officeDocument/2006/relationships/audio" Target="../media/media5.wav"/><Relationship Id="rId9" Type="http://schemas.microsoft.com/office/2007/relationships/media" Target="../media/media8.wav"/></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audio" Target="../media/media12.wav"/><Relationship Id="rId13" Type="http://schemas.openxmlformats.org/officeDocument/2006/relationships/image" Target="../media/image21.png"/><Relationship Id="rId3" Type="http://schemas.microsoft.com/office/2007/relationships/media" Target="../media/media10.wav"/><Relationship Id="rId7" Type="http://schemas.microsoft.com/office/2007/relationships/media" Target="../media/media12.wav"/><Relationship Id="rId12" Type="http://schemas.openxmlformats.org/officeDocument/2006/relationships/notesSlide" Target="../notesSlides/notesSlide11.xml"/><Relationship Id="rId2" Type="http://schemas.openxmlformats.org/officeDocument/2006/relationships/audio" Target="../media/media9.wav"/><Relationship Id="rId1" Type="http://schemas.microsoft.com/office/2007/relationships/media" Target="../media/media9.wav"/><Relationship Id="rId6" Type="http://schemas.openxmlformats.org/officeDocument/2006/relationships/audio" Target="../media/media11.wav"/><Relationship Id="rId11" Type="http://schemas.openxmlformats.org/officeDocument/2006/relationships/slideLayout" Target="../slideLayouts/slideLayout2.xml"/><Relationship Id="rId5" Type="http://schemas.microsoft.com/office/2007/relationships/media" Target="../media/media11.wav"/><Relationship Id="rId10" Type="http://schemas.openxmlformats.org/officeDocument/2006/relationships/audio" Target="../media/media13.wav"/><Relationship Id="rId4" Type="http://schemas.openxmlformats.org/officeDocument/2006/relationships/audio" Target="../media/media10.wav"/><Relationship Id="rId9" Type="http://schemas.microsoft.com/office/2007/relationships/media" Target="../media/media13.wav"/></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rot="21480000">
            <a:off x="611188" y="1422400"/>
            <a:ext cx="7777162" cy="2519363"/>
          </a:xfrm>
        </p:spPr>
        <p:txBody>
          <a:bodyPr/>
          <a:lstStyle/>
          <a:p>
            <a:pPr>
              <a:defRPr/>
            </a:pPr>
            <a:r>
              <a:rPr lang="ja-JP" altLang="en-US" sz="4000" dirty="0" smtClean="0"/>
              <a:t>イビキのマスキングに関する一検討</a:t>
            </a:r>
            <a:endParaRPr lang="ja-JP" altLang="en-US" sz="4000" dirty="0"/>
          </a:p>
        </p:txBody>
      </p:sp>
      <p:sp>
        <p:nvSpPr>
          <p:cNvPr id="4" name="サブタイトル 3"/>
          <p:cNvSpPr>
            <a:spLocks noGrp="1"/>
          </p:cNvSpPr>
          <p:nvPr>
            <p:ph type="subTitle" idx="1"/>
          </p:nvPr>
        </p:nvSpPr>
        <p:spPr>
          <a:xfrm>
            <a:off x="2987675" y="4365625"/>
            <a:ext cx="4679950" cy="1295400"/>
          </a:xfrm>
          <a:ln>
            <a:solidFill>
              <a:schemeClr val="bg1"/>
            </a:solidFill>
            <a:prstDash val="lgDashDotDot"/>
          </a:ln>
        </p:spPr>
        <p:txBody>
          <a:bodyPr anchor="ctr">
            <a:normAutofit/>
          </a:bodyPr>
          <a:lstStyle/>
          <a:p>
            <a:pPr>
              <a:defRPr/>
            </a:pPr>
            <a:r>
              <a:rPr lang="ja-JP" altLang="en-US" sz="2800" dirty="0" smtClean="0"/>
              <a:t>５</a:t>
            </a:r>
            <a:r>
              <a:rPr lang="ja-JP" altLang="en-US" sz="2800" dirty="0"/>
              <a:t>４</a:t>
            </a:r>
            <a:r>
              <a:rPr lang="ja-JP" altLang="en-US" sz="2800" dirty="0" smtClean="0"/>
              <a:t>１４０４６  伊藤 春菜</a:t>
            </a:r>
            <a:endParaRPr lang="ja-JP" altLang="en-US"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a:xfrm>
            <a:off x="611188" y="3141663"/>
            <a:ext cx="7921625" cy="1295400"/>
          </a:xfrm>
        </p:spPr>
        <p:txBody>
          <a:bodyPr/>
          <a:lstStyle/>
          <a:p>
            <a:pPr>
              <a:defRPr/>
            </a:pPr>
            <a:r>
              <a:rPr lang="ja-JP" altLang="en-US" dirty="0" smtClean="0"/>
              <a:t>２．既存</a:t>
            </a:r>
            <a:r>
              <a:rPr lang="ja-JP" altLang="en-US" dirty="0"/>
              <a:t>研究</a:t>
            </a:r>
          </a:p>
        </p:txBody>
      </p:sp>
      <p:sp>
        <p:nvSpPr>
          <p:cNvPr id="11269" name="テキスト ボックス 4"/>
          <p:cNvSpPr txBox="1">
            <a:spLocks noChangeArrowheads="1"/>
          </p:cNvSpPr>
          <p:nvPr/>
        </p:nvSpPr>
        <p:spPr bwMode="auto">
          <a:xfrm>
            <a:off x="3779838" y="1446213"/>
            <a:ext cx="1584325" cy="830262"/>
          </a:xfrm>
          <a:prstGeom prst="rect">
            <a:avLst/>
          </a:prstGeom>
          <a:noFill/>
          <a:ln w="9525">
            <a:noFill/>
            <a:miter lim="800000"/>
            <a:headEnd/>
            <a:tailEnd/>
          </a:ln>
        </p:spPr>
        <p:txBody>
          <a:bodyPr>
            <a:spAutoFit/>
          </a:bodyPr>
          <a:lstStyle/>
          <a:p>
            <a:pPr algn="ctr"/>
            <a:r>
              <a:rPr lang="en-US" altLang="ja-JP" sz="4800" dirty="0">
                <a:solidFill>
                  <a:schemeClr val="bg1"/>
                </a:solidFill>
              </a:rPr>
              <a:t>2</a:t>
            </a:r>
            <a:endParaRPr lang="ja-JP" altLang="en-US" sz="4800" dirty="0">
              <a:solidFill>
                <a:schemeClr val="bg1"/>
              </a:solidFill>
            </a:endParaRPr>
          </a:p>
        </p:txBody>
      </p:sp>
      <p:sp>
        <p:nvSpPr>
          <p:cNvPr id="7" name="平行四辺形 6"/>
          <p:cNvSpPr/>
          <p:nvPr/>
        </p:nvSpPr>
        <p:spPr>
          <a:xfrm>
            <a:off x="395536"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n>
                  <a:noFill/>
                  <a:prstDash val="solid"/>
                </a:ln>
                <a:solidFill>
                  <a:schemeClr val="tx1"/>
                </a:solidFill>
              </a:rPr>
              <a:t>１</a:t>
            </a:r>
            <a:r>
              <a:rPr lang="ja-JP" altLang="en-US" sz="2400" dirty="0" smtClean="0">
                <a:ln>
                  <a:noFill/>
                  <a:prstDash val="solid"/>
                </a:ln>
                <a:solidFill>
                  <a:schemeClr val="tx1"/>
                </a:solidFill>
              </a:rPr>
              <a:t>．</a:t>
            </a:r>
            <a:endParaRPr lang="en-US" altLang="ja-JP" sz="2400" dirty="0" smtClean="0">
              <a:ln>
                <a:noFill/>
                <a:prstDash val="solid"/>
              </a:ln>
              <a:solidFill>
                <a:schemeClr val="tx1"/>
              </a:solidFill>
            </a:endParaRPr>
          </a:p>
          <a:p>
            <a:r>
              <a:rPr lang="ja-JP" altLang="en-US" sz="2400" dirty="0">
                <a:ln>
                  <a:noFill/>
                  <a:prstDash val="solid"/>
                </a:ln>
                <a:solidFill>
                  <a:schemeClr val="tx1"/>
                </a:solidFill>
              </a:rPr>
              <a:t>背景</a:t>
            </a:r>
            <a:endParaRPr lang="en-US" altLang="ja-JP" sz="2400" dirty="0" smtClean="0">
              <a:ln>
                <a:noFill/>
                <a:prstDash val="solid"/>
              </a:ln>
              <a:solidFill>
                <a:schemeClr val="tx1"/>
              </a:solidFill>
            </a:endParaRPr>
          </a:p>
        </p:txBody>
      </p:sp>
      <p:sp>
        <p:nvSpPr>
          <p:cNvPr id="12" name="平行四辺形 11"/>
          <p:cNvSpPr/>
          <p:nvPr/>
        </p:nvSpPr>
        <p:spPr>
          <a:xfrm>
            <a:off x="1972358" y="4941168"/>
            <a:ext cx="2088870" cy="1584176"/>
          </a:xfrm>
          <a:prstGeom prst="parallelogram">
            <a:avLst/>
          </a:prstGeom>
          <a:solidFill>
            <a:schemeClr val="accent5">
              <a:lumMod val="40000"/>
              <a:lumOff val="60000"/>
            </a:schemeClr>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ln>
                  <a:noFill/>
                  <a:prstDash val="solid"/>
                </a:ln>
                <a:solidFill>
                  <a:schemeClr val="tx1"/>
                </a:solidFill>
              </a:rPr>
              <a:t>２．</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既存</a:t>
            </a:r>
            <a:r>
              <a:rPr lang="ja-JP" altLang="en-US" sz="2400" dirty="0">
                <a:ln>
                  <a:noFill/>
                  <a:prstDash val="solid"/>
                </a:ln>
                <a:solidFill>
                  <a:schemeClr val="tx1"/>
                </a:solidFill>
              </a:rPr>
              <a:t>研究</a:t>
            </a:r>
            <a:endParaRPr lang="en-US" altLang="ja-JP" sz="2400" dirty="0" smtClean="0">
              <a:ln>
                <a:noFill/>
                <a:prstDash val="solid"/>
              </a:ln>
              <a:solidFill>
                <a:schemeClr val="tx1"/>
              </a:solidFill>
            </a:endParaRPr>
          </a:p>
        </p:txBody>
      </p:sp>
      <p:sp>
        <p:nvSpPr>
          <p:cNvPr id="13" name="平行四辺形 12"/>
          <p:cNvSpPr/>
          <p:nvPr/>
        </p:nvSpPr>
        <p:spPr>
          <a:xfrm>
            <a:off x="3549180"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ln>
                  <a:noFill/>
                  <a:prstDash val="solid"/>
                </a:ln>
                <a:solidFill>
                  <a:schemeClr val="tx1"/>
                </a:solidFill>
              </a:rPr>
              <a:t>３．</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実験</a:t>
            </a:r>
            <a:r>
              <a:rPr lang="ja-JP" altLang="en-US" sz="2400" dirty="0">
                <a:ln>
                  <a:noFill/>
                  <a:prstDash val="solid"/>
                </a:ln>
                <a:solidFill>
                  <a:schemeClr val="tx1"/>
                </a:solidFill>
              </a:rPr>
              <a:t>方法</a:t>
            </a:r>
            <a:endParaRPr lang="en-US" altLang="ja-JP" sz="2400" dirty="0" smtClean="0">
              <a:ln>
                <a:noFill/>
                <a:prstDash val="solid"/>
              </a:ln>
              <a:solidFill>
                <a:schemeClr val="tx1"/>
              </a:solidFill>
            </a:endParaRPr>
          </a:p>
        </p:txBody>
      </p:sp>
      <p:sp>
        <p:nvSpPr>
          <p:cNvPr id="14" name="平行四辺形 13"/>
          <p:cNvSpPr/>
          <p:nvPr/>
        </p:nvSpPr>
        <p:spPr>
          <a:xfrm>
            <a:off x="5126002"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ln>
                  <a:noFill/>
                  <a:prstDash val="solid"/>
                </a:ln>
                <a:solidFill>
                  <a:schemeClr val="tx1"/>
                </a:solidFill>
              </a:rPr>
              <a:t>４．</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実験</a:t>
            </a:r>
            <a:r>
              <a:rPr lang="ja-JP" altLang="en-US" sz="2400" dirty="0">
                <a:ln>
                  <a:noFill/>
                  <a:prstDash val="solid"/>
                </a:ln>
                <a:solidFill>
                  <a:schemeClr val="tx1"/>
                </a:solidFill>
              </a:rPr>
              <a:t>結果</a:t>
            </a:r>
            <a:endParaRPr lang="en-US" altLang="ja-JP" sz="2400" dirty="0" smtClean="0">
              <a:ln>
                <a:noFill/>
                <a:prstDash val="solid"/>
              </a:ln>
              <a:solidFill>
                <a:schemeClr val="tx1"/>
              </a:solidFill>
            </a:endParaRPr>
          </a:p>
        </p:txBody>
      </p:sp>
      <p:sp>
        <p:nvSpPr>
          <p:cNvPr id="15" name="平行四辺形 14"/>
          <p:cNvSpPr/>
          <p:nvPr/>
        </p:nvSpPr>
        <p:spPr>
          <a:xfrm>
            <a:off x="6702824"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n>
                  <a:noFill/>
                  <a:prstDash val="solid"/>
                </a:ln>
                <a:solidFill>
                  <a:schemeClr val="tx1"/>
                </a:solidFill>
              </a:rPr>
              <a:t>５</a:t>
            </a:r>
            <a:r>
              <a:rPr lang="ja-JP" altLang="en-US" sz="2400" dirty="0" smtClean="0">
                <a:ln>
                  <a:noFill/>
                  <a:prstDash val="solid"/>
                </a:ln>
                <a:solidFill>
                  <a:schemeClr val="tx1"/>
                </a:solidFill>
              </a:rPr>
              <a:t>．</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まとめ</a:t>
            </a:r>
            <a:endParaRPr lang="en-US" altLang="ja-JP" sz="2400" dirty="0" smtClean="0">
              <a:ln>
                <a:noFill/>
                <a:prstDash val="solid"/>
              </a:ln>
              <a:solidFill>
                <a:schemeClr val="tx1"/>
              </a:solidFill>
            </a:endParaRPr>
          </a:p>
        </p:txBody>
      </p:sp>
    </p:spTree>
    <p:extLst>
      <p:ext uri="{BB962C8B-B14F-4D97-AF65-F5344CB8AC3E}">
        <p14:creationId xmlns:p14="http://schemas.microsoft.com/office/powerpoint/2010/main" val="37136015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非定常音に対するマスキングの研究</a:t>
            </a:r>
            <a:endParaRPr kumimoji="1" lang="ja-JP" altLang="en-US" dirty="0"/>
          </a:p>
        </p:txBody>
      </p:sp>
      <p:graphicFrame>
        <p:nvGraphicFramePr>
          <p:cNvPr id="7" name="コンテンツ プレースホルダー 6"/>
          <p:cNvGraphicFramePr>
            <a:graphicFrameLocks noGrp="1"/>
          </p:cNvGraphicFramePr>
          <p:nvPr>
            <p:ph idx="1"/>
            <p:extLst>
              <p:ext uri="{D42A27DB-BD31-4B8C-83A1-F6EECF244321}">
                <p14:modId xmlns:p14="http://schemas.microsoft.com/office/powerpoint/2010/main" val="3094783036"/>
              </p:ext>
            </p:extLst>
          </p:nvPr>
        </p:nvGraphicFramePr>
        <p:xfrm>
          <a:off x="250824" y="980728"/>
          <a:ext cx="8694069" cy="4931972"/>
        </p:xfrm>
        <a:graphic>
          <a:graphicData uri="http://schemas.openxmlformats.org/drawingml/2006/table">
            <a:tbl>
              <a:tblPr firstRow="1" bandRow="1">
                <a:tableStyleId>{5C22544A-7EE6-4342-B048-85BDC9FD1C3A}</a:tableStyleId>
              </a:tblPr>
              <a:tblGrid>
                <a:gridCol w="7084371"/>
                <a:gridCol w="536566"/>
                <a:gridCol w="536566"/>
                <a:gridCol w="536566"/>
              </a:tblGrid>
              <a:tr h="502705">
                <a:tc>
                  <a:txBody>
                    <a:bodyPr/>
                    <a:lstStyle/>
                    <a:p>
                      <a:pPr algn="ctr"/>
                      <a:r>
                        <a:rPr kumimoji="1" lang="ja-JP" altLang="en-US" sz="2400" dirty="0" smtClean="0"/>
                        <a:t>論文名（著者，発表年）</a:t>
                      </a:r>
                      <a:endParaRPr kumimoji="1" lang="ja-JP" altLang="en-US" sz="2400" dirty="0"/>
                    </a:p>
                  </a:txBody>
                  <a:tcPr anchor="ctr"/>
                </a:tc>
                <a:tc>
                  <a:txBody>
                    <a:bodyPr/>
                    <a:lstStyle/>
                    <a:p>
                      <a:pPr algn="ctr"/>
                      <a:r>
                        <a:rPr kumimoji="1" lang="ja-JP" altLang="en-US" sz="2400" smtClean="0"/>
                        <a:t>①</a:t>
                      </a:r>
                      <a:endParaRPr kumimoji="1" lang="ja-JP" altLang="en-US" sz="2000" dirty="0"/>
                    </a:p>
                  </a:txBody>
                  <a:tcPr/>
                </a:tc>
                <a:tc>
                  <a:txBody>
                    <a:bodyPr/>
                    <a:lstStyle/>
                    <a:p>
                      <a:pPr algn="ctr"/>
                      <a:r>
                        <a:rPr kumimoji="1" lang="ja-JP" altLang="en-US" sz="2400" smtClean="0"/>
                        <a:t>②</a:t>
                      </a:r>
                      <a:endParaRPr kumimoji="1" lang="ja-JP" altLang="en-US" sz="2400" dirty="0"/>
                    </a:p>
                  </a:txBody>
                  <a:tcPr/>
                </a:tc>
                <a:tc>
                  <a:txBody>
                    <a:bodyPr/>
                    <a:lstStyle/>
                    <a:p>
                      <a:pPr algn="ctr"/>
                      <a:r>
                        <a:rPr kumimoji="1" lang="ja-JP" altLang="en-US" sz="2400" dirty="0" smtClean="0"/>
                        <a:t>③</a:t>
                      </a:r>
                      <a:endParaRPr kumimoji="1" lang="ja-JP" altLang="en-US" sz="2400" dirty="0"/>
                    </a:p>
                  </a:txBody>
                  <a:tcPr/>
                </a:tc>
              </a:tr>
              <a:tr h="793439">
                <a:tc>
                  <a:txBody>
                    <a:bodyPr/>
                    <a:lstStyle/>
                    <a:p>
                      <a:r>
                        <a:rPr kumimoji="1" lang="ja-JP" altLang="en-US" sz="2400" dirty="0" smtClean="0"/>
                        <a:t>定常及び変動音を用いたマスキング効果によるうるささの低減（為末，</a:t>
                      </a:r>
                      <a:r>
                        <a:rPr kumimoji="1" lang="en-US" altLang="ja-JP" sz="2400" dirty="0" smtClean="0"/>
                        <a:t>H17</a:t>
                      </a:r>
                      <a:r>
                        <a:rPr kumimoji="1" lang="ja-JP" altLang="en-US" sz="2400" dirty="0" smtClean="0"/>
                        <a:t>年）</a:t>
                      </a:r>
                      <a:endParaRPr kumimoji="1" lang="ja-JP" altLang="en-US" sz="2400" dirty="0"/>
                    </a:p>
                  </a:txBody>
                  <a:tcPr/>
                </a:tc>
                <a:tc>
                  <a:txBody>
                    <a:bodyPr/>
                    <a:lstStyle/>
                    <a:p>
                      <a:pPr algn="ctr"/>
                      <a:r>
                        <a:rPr kumimoji="1" lang="ja-JP" altLang="en-US" sz="2800" dirty="0" smtClean="0"/>
                        <a:t>○</a:t>
                      </a:r>
                      <a:endParaRPr kumimoji="1" lang="ja-JP" altLang="en-US" sz="2800" dirty="0"/>
                    </a:p>
                  </a:txBody>
                  <a:tcPr/>
                </a:tc>
                <a:tc>
                  <a:txBody>
                    <a:bodyPr/>
                    <a:lstStyle/>
                    <a:p>
                      <a:pPr algn="ctr"/>
                      <a:endParaRPr kumimoji="1" lang="ja-JP" altLang="en-US" sz="2800" dirty="0"/>
                    </a:p>
                  </a:txBody>
                  <a:tcPr/>
                </a:tc>
                <a:tc>
                  <a:txBody>
                    <a:bodyPr/>
                    <a:lstStyle/>
                    <a:p>
                      <a:pPr algn="ctr"/>
                      <a:r>
                        <a:rPr kumimoji="1" lang="ja-JP" altLang="en-US" sz="2800" dirty="0" smtClean="0"/>
                        <a:t>○</a:t>
                      </a:r>
                      <a:endParaRPr kumimoji="1" lang="ja-JP" altLang="en-US" sz="2800" dirty="0"/>
                    </a:p>
                  </a:txBody>
                  <a:tcPr/>
                </a:tc>
              </a:tr>
              <a:tr h="906583">
                <a:tc>
                  <a:txBody>
                    <a:bodyPr/>
                    <a:lstStyle/>
                    <a:p>
                      <a:pPr algn="l"/>
                      <a:r>
                        <a:rPr kumimoji="1" lang="ja-JP" altLang="en-US" sz="2400" dirty="0" smtClean="0"/>
                        <a:t>急激な立ち上がり・立ち下がりを有する正弦波信号に対する聴覚マスキングの時空間特性（宮坂，</a:t>
                      </a:r>
                      <a:r>
                        <a:rPr kumimoji="1" lang="en-US" altLang="ja-JP" sz="2400" dirty="0" smtClean="0"/>
                        <a:t>S58</a:t>
                      </a:r>
                      <a:r>
                        <a:rPr kumimoji="1" lang="ja-JP" altLang="en-US" sz="2400" dirty="0" smtClean="0"/>
                        <a:t>年）</a:t>
                      </a:r>
                      <a:endParaRPr kumimoji="1" lang="ja-JP" altLang="en-US" sz="2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dirty="0" smtClean="0"/>
                        <a:t>○</a:t>
                      </a:r>
                    </a:p>
                  </a:txBody>
                  <a:tcPr/>
                </a:tc>
                <a:tc>
                  <a:txBody>
                    <a:bodyPr/>
                    <a:lstStyle/>
                    <a:p>
                      <a:pPr algn="ctr"/>
                      <a:endParaRPr kumimoji="1" lang="ja-JP" altLang="en-US" sz="2800"/>
                    </a:p>
                  </a:txBody>
                  <a:tcPr/>
                </a:tc>
                <a:tc>
                  <a:txBody>
                    <a:bodyPr/>
                    <a:lstStyle/>
                    <a:p>
                      <a:pPr algn="ctr"/>
                      <a:endParaRPr kumimoji="1" lang="ja-JP" altLang="en-US" sz="2800" dirty="0"/>
                    </a:p>
                  </a:txBody>
                  <a:tcPr/>
                </a:tc>
              </a:tr>
              <a:tr h="1307032">
                <a:tc>
                  <a:txBody>
                    <a:bodyPr/>
                    <a:lstStyle/>
                    <a:p>
                      <a:r>
                        <a:rPr kumimoji="1" lang="ja-JP" altLang="en-US" sz="2400" dirty="0" smtClean="0"/>
                        <a:t>主観評価に基づくオープンプランオフィスにおける執務作業のサウンドマスキングの適用に関する検討（橋本，</a:t>
                      </a:r>
                      <a:r>
                        <a:rPr kumimoji="1" lang="en-US" altLang="ja-JP" sz="2400" dirty="0" smtClean="0"/>
                        <a:t>H17</a:t>
                      </a:r>
                      <a:r>
                        <a:rPr kumimoji="1" lang="ja-JP" altLang="en-US" sz="2400" dirty="0" smtClean="0"/>
                        <a:t>年）</a:t>
                      </a:r>
                      <a:endParaRPr kumimoji="1" lang="ja-JP" altLang="en-US" sz="2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dirty="0" smtClean="0"/>
                        <a:t>○</a:t>
                      </a:r>
                    </a:p>
                    <a:p>
                      <a:pPr algn="ctr"/>
                      <a:endParaRPr kumimoji="1" lang="ja-JP" altLang="en-US" sz="2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dirty="0" smtClean="0"/>
                        <a:t>○</a:t>
                      </a:r>
                    </a:p>
                    <a:p>
                      <a:pPr algn="ctr"/>
                      <a:endParaRPr kumimoji="1" lang="ja-JP" altLang="en-US" sz="2800" dirty="0"/>
                    </a:p>
                  </a:txBody>
                  <a:tcPr/>
                </a:tc>
                <a:tc>
                  <a:txBody>
                    <a:bodyPr/>
                    <a:lstStyle/>
                    <a:p>
                      <a:pPr algn="ctr"/>
                      <a:endParaRPr kumimoji="1" lang="ja-JP" altLang="en-US" sz="2800" dirty="0"/>
                    </a:p>
                  </a:txBody>
                  <a:tcPr/>
                </a:tc>
              </a:tr>
              <a:tr h="569732">
                <a:tc>
                  <a:txBody>
                    <a:bodyPr/>
                    <a:lstStyle/>
                    <a:p>
                      <a:r>
                        <a:rPr kumimoji="1" lang="en-US" altLang="ja-JP" sz="2400" dirty="0" smtClean="0"/>
                        <a:t>Psychoacoustic Active Noise Control System with</a:t>
                      </a:r>
                    </a:p>
                    <a:p>
                      <a:r>
                        <a:rPr kumimoji="1" lang="en-US" altLang="ja-JP" sz="2400" dirty="0" smtClean="0"/>
                        <a:t>Auditory Masking(Wang</a:t>
                      </a:r>
                      <a:r>
                        <a:rPr kumimoji="1" lang="ja-JP" altLang="en-US" sz="2400" dirty="0" smtClean="0"/>
                        <a:t> ，</a:t>
                      </a:r>
                      <a:r>
                        <a:rPr kumimoji="1" lang="en-US" altLang="ja-JP" sz="2400" dirty="0" smtClean="0"/>
                        <a:t>H24</a:t>
                      </a:r>
                      <a:r>
                        <a:rPr kumimoji="1" lang="ja-JP" altLang="en-US" sz="2400" dirty="0" smtClean="0"/>
                        <a:t>年</a:t>
                      </a:r>
                      <a:r>
                        <a:rPr kumimoji="1" lang="en-US" altLang="ja-JP" sz="2400" dirty="0" smtClean="0"/>
                        <a:t>)</a:t>
                      </a:r>
                      <a:endParaRPr kumimoji="1" lang="ja-JP" altLang="en-US" sz="2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dirty="0" smtClean="0"/>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dirty="0" smtClean="0"/>
                        <a:t>○</a:t>
                      </a:r>
                    </a:p>
                  </a:txBody>
                  <a:tcPr/>
                </a:tc>
                <a:tc>
                  <a:txBody>
                    <a:bodyPr/>
                    <a:lstStyle/>
                    <a:p>
                      <a:pPr algn="ctr"/>
                      <a:endParaRPr kumimoji="1" lang="ja-JP" altLang="en-US" sz="2800" dirty="0"/>
                    </a:p>
                  </a:txBody>
                  <a:tcPr/>
                </a:tc>
              </a:tr>
              <a:tr h="569732">
                <a:tc>
                  <a:txBody>
                    <a:bodyPr/>
                    <a:lstStyle/>
                    <a:p>
                      <a:r>
                        <a:rPr kumimoji="1" lang="ja-JP" altLang="en-US" sz="2400" dirty="0" smtClean="0"/>
                        <a:t>ノイズキャンセリングミュージック（松田，</a:t>
                      </a:r>
                      <a:r>
                        <a:rPr kumimoji="1" lang="en-US" altLang="ja-JP" sz="2400" dirty="0" smtClean="0"/>
                        <a:t>H29</a:t>
                      </a:r>
                      <a:r>
                        <a:rPr kumimoji="1" lang="ja-JP" altLang="en-US" sz="2400" dirty="0" smtClean="0"/>
                        <a:t>年）</a:t>
                      </a:r>
                      <a:endParaRPr kumimoji="1" lang="ja-JP" altLang="en-US" sz="2400" dirty="0"/>
                    </a:p>
                  </a:txBody>
                  <a:tcPr/>
                </a:tc>
                <a:tc>
                  <a:txBody>
                    <a:bodyPr/>
                    <a:lstStyle/>
                    <a:p>
                      <a:pPr algn="ctr"/>
                      <a:r>
                        <a:rPr kumimoji="1" lang="ja-JP" altLang="en-US" sz="2800" dirty="0" smtClean="0"/>
                        <a:t>○</a:t>
                      </a:r>
                      <a:endParaRPr kumimoji="1" lang="ja-JP" altLang="en-US" sz="2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dirty="0" smtClean="0"/>
                    </a:p>
                  </a:txBody>
                  <a:tcPr/>
                </a:tc>
                <a:tc>
                  <a:txBody>
                    <a:bodyPr/>
                    <a:lstStyle/>
                    <a:p>
                      <a:pPr algn="ctr"/>
                      <a:endParaRPr kumimoji="1" lang="ja-JP" altLang="en-US" sz="2800" dirty="0"/>
                    </a:p>
                  </a:txBody>
                  <a:tcPr/>
                </a:tc>
              </a:tr>
            </a:tbl>
          </a:graphicData>
        </a:graphic>
      </p:graphicFrame>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11</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dirty="0">
                <a:solidFill>
                  <a:schemeClr val="bg1"/>
                </a:solidFill>
              </a:rPr>
              <a:t>2</a:t>
            </a:r>
            <a:endParaRPr lang="ja-JP" altLang="en-US" sz="3600" dirty="0">
              <a:solidFill>
                <a:schemeClr val="bg1"/>
              </a:solidFill>
            </a:endParaRPr>
          </a:p>
        </p:txBody>
      </p:sp>
      <p:sp>
        <p:nvSpPr>
          <p:cNvPr id="8" name="テキスト ボックス 7"/>
          <p:cNvSpPr txBox="1"/>
          <p:nvPr/>
        </p:nvSpPr>
        <p:spPr>
          <a:xfrm>
            <a:off x="250824" y="6056815"/>
            <a:ext cx="8299067" cy="523220"/>
          </a:xfrm>
          <a:prstGeom prst="rect">
            <a:avLst/>
          </a:prstGeom>
          <a:solidFill>
            <a:schemeClr val="bg1"/>
          </a:solidFill>
        </p:spPr>
        <p:txBody>
          <a:bodyPr wrap="none" rtlCol="0">
            <a:spAutoFit/>
          </a:bodyPr>
          <a:lstStyle/>
          <a:p>
            <a:r>
              <a:rPr lang="ja-JP" altLang="en-US" sz="2800" b="1" dirty="0" smtClean="0"/>
              <a:t>①雑音</a:t>
            </a:r>
            <a:r>
              <a:rPr lang="ja-JP" altLang="en-US" sz="2400" b="1" dirty="0" smtClean="0"/>
              <a:t>が</a:t>
            </a:r>
            <a:r>
              <a:rPr lang="ja-JP" altLang="en-US" sz="2800" b="1" dirty="0" smtClean="0"/>
              <a:t>消えるか ②マスキング音</a:t>
            </a:r>
            <a:r>
              <a:rPr lang="ja-JP" altLang="en-US" sz="2400" b="1" dirty="0" smtClean="0"/>
              <a:t>の</a:t>
            </a:r>
            <a:r>
              <a:rPr lang="ja-JP" altLang="en-US" sz="2800" b="1" dirty="0" smtClean="0"/>
              <a:t>不快 ③作業効率</a:t>
            </a:r>
            <a:endParaRPr kumimoji="1" lang="ja-JP" altLang="en-US" sz="2800" b="1" dirty="0"/>
          </a:p>
        </p:txBody>
      </p:sp>
    </p:spTree>
    <p:extLst>
      <p:ext uri="{BB962C8B-B14F-4D97-AF65-F5344CB8AC3E}">
        <p14:creationId xmlns:p14="http://schemas.microsoft.com/office/powerpoint/2010/main" val="22113996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a:xfrm>
            <a:off x="611188" y="3141663"/>
            <a:ext cx="7921625" cy="1295400"/>
          </a:xfrm>
        </p:spPr>
        <p:txBody>
          <a:bodyPr/>
          <a:lstStyle/>
          <a:p>
            <a:pPr>
              <a:defRPr/>
            </a:pPr>
            <a:r>
              <a:rPr lang="ja-JP" altLang="en-US" dirty="0"/>
              <a:t>３</a:t>
            </a:r>
            <a:r>
              <a:rPr lang="ja-JP" altLang="en-US" dirty="0" smtClean="0"/>
              <a:t>．実験方法</a:t>
            </a:r>
            <a:endParaRPr lang="ja-JP" altLang="en-US" dirty="0"/>
          </a:p>
        </p:txBody>
      </p:sp>
      <p:sp>
        <p:nvSpPr>
          <p:cNvPr id="11269" name="テキスト ボックス 4"/>
          <p:cNvSpPr txBox="1">
            <a:spLocks noChangeArrowheads="1"/>
          </p:cNvSpPr>
          <p:nvPr/>
        </p:nvSpPr>
        <p:spPr bwMode="auto">
          <a:xfrm>
            <a:off x="3779838" y="1446213"/>
            <a:ext cx="1584325" cy="830262"/>
          </a:xfrm>
          <a:prstGeom prst="rect">
            <a:avLst/>
          </a:prstGeom>
          <a:noFill/>
          <a:ln w="9525">
            <a:noFill/>
            <a:miter lim="800000"/>
            <a:headEnd/>
            <a:tailEnd/>
          </a:ln>
        </p:spPr>
        <p:txBody>
          <a:bodyPr>
            <a:spAutoFit/>
          </a:bodyPr>
          <a:lstStyle/>
          <a:p>
            <a:pPr algn="ctr"/>
            <a:r>
              <a:rPr lang="en-US" altLang="ja-JP" sz="4800" dirty="0" smtClean="0">
                <a:solidFill>
                  <a:schemeClr val="bg1"/>
                </a:solidFill>
              </a:rPr>
              <a:t>3</a:t>
            </a:r>
            <a:endParaRPr lang="ja-JP" altLang="en-US" sz="4800" dirty="0">
              <a:solidFill>
                <a:schemeClr val="bg1"/>
              </a:solidFill>
            </a:endParaRPr>
          </a:p>
        </p:txBody>
      </p:sp>
      <p:sp>
        <p:nvSpPr>
          <p:cNvPr id="7" name="平行四辺形 6"/>
          <p:cNvSpPr/>
          <p:nvPr/>
        </p:nvSpPr>
        <p:spPr>
          <a:xfrm>
            <a:off x="395536"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n>
                  <a:noFill/>
                  <a:prstDash val="solid"/>
                </a:ln>
                <a:solidFill>
                  <a:schemeClr val="tx1"/>
                </a:solidFill>
              </a:rPr>
              <a:t>１</a:t>
            </a:r>
            <a:r>
              <a:rPr lang="ja-JP" altLang="en-US" sz="2400" dirty="0" smtClean="0">
                <a:ln>
                  <a:noFill/>
                  <a:prstDash val="solid"/>
                </a:ln>
                <a:solidFill>
                  <a:schemeClr val="tx1"/>
                </a:solidFill>
              </a:rPr>
              <a:t>．</a:t>
            </a:r>
            <a:endParaRPr lang="en-US" altLang="ja-JP" sz="2400" dirty="0" smtClean="0">
              <a:ln>
                <a:noFill/>
                <a:prstDash val="solid"/>
              </a:ln>
              <a:solidFill>
                <a:schemeClr val="tx1"/>
              </a:solidFill>
            </a:endParaRPr>
          </a:p>
          <a:p>
            <a:r>
              <a:rPr lang="ja-JP" altLang="en-US" sz="2400" dirty="0">
                <a:ln>
                  <a:noFill/>
                  <a:prstDash val="solid"/>
                </a:ln>
                <a:solidFill>
                  <a:schemeClr val="tx1"/>
                </a:solidFill>
              </a:rPr>
              <a:t>背景</a:t>
            </a:r>
            <a:endParaRPr lang="en-US" altLang="ja-JP" sz="2400" dirty="0" smtClean="0">
              <a:ln>
                <a:noFill/>
                <a:prstDash val="solid"/>
              </a:ln>
              <a:solidFill>
                <a:schemeClr val="tx1"/>
              </a:solidFill>
            </a:endParaRPr>
          </a:p>
        </p:txBody>
      </p:sp>
      <p:sp>
        <p:nvSpPr>
          <p:cNvPr id="12" name="平行四辺形 11"/>
          <p:cNvSpPr/>
          <p:nvPr/>
        </p:nvSpPr>
        <p:spPr>
          <a:xfrm>
            <a:off x="1972358"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ln>
                  <a:noFill/>
                  <a:prstDash val="solid"/>
                </a:ln>
                <a:solidFill>
                  <a:schemeClr val="tx1"/>
                </a:solidFill>
              </a:rPr>
              <a:t>２．</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既存</a:t>
            </a:r>
            <a:r>
              <a:rPr lang="ja-JP" altLang="en-US" sz="2400" dirty="0">
                <a:ln>
                  <a:noFill/>
                  <a:prstDash val="solid"/>
                </a:ln>
                <a:solidFill>
                  <a:schemeClr val="tx1"/>
                </a:solidFill>
              </a:rPr>
              <a:t>研究</a:t>
            </a:r>
            <a:endParaRPr lang="en-US" altLang="ja-JP" sz="2400" dirty="0" smtClean="0">
              <a:ln>
                <a:noFill/>
                <a:prstDash val="solid"/>
              </a:ln>
              <a:solidFill>
                <a:schemeClr val="tx1"/>
              </a:solidFill>
            </a:endParaRPr>
          </a:p>
        </p:txBody>
      </p:sp>
      <p:sp>
        <p:nvSpPr>
          <p:cNvPr id="13" name="平行四辺形 12"/>
          <p:cNvSpPr/>
          <p:nvPr/>
        </p:nvSpPr>
        <p:spPr>
          <a:xfrm>
            <a:off x="3549180" y="4941168"/>
            <a:ext cx="2088870" cy="1584176"/>
          </a:xfrm>
          <a:prstGeom prst="parallelogram">
            <a:avLst/>
          </a:prstGeom>
          <a:solidFill>
            <a:schemeClr val="accent5">
              <a:lumMod val="40000"/>
              <a:lumOff val="60000"/>
            </a:schemeClr>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ln>
                  <a:noFill/>
                  <a:prstDash val="solid"/>
                </a:ln>
                <a:solidFill>
                  <a:schemeClr val="tx1"/>
                </a:solidFill>
              </a:rPr>
              <a:t>３．</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実験</a:t>
            </a:r>
            <a:r>
              <a:rPr lang="ja-JP" altLang="en-US" sz="2400" dirty="0">
                <a:ln>
                  <a:noFill/>
                  <a:prstDash val="solid"/>
                </a:ln>
                <a:solidFill>
                  <a:schemeClr val="tx1"/>
                </a:solidFill>
              </a:rPr>
              <a:t>方法</a:t>
            </a:r>
            <a:endParaRPr lang="en-US" altLang="ja-JP" sz="2400" dirty="0" smtClean="0">
              <a:ln>
                <a:noFill/>
                <a:prstDash val="solid"/>
              </a:ln>
              <a:solidFill>
                <a:schemeClr val="tx1"/>
              </a:solidFill>
            </a:endParaRPr>
          </a:p>
        </p:txBody>
      </p:sp>
      <p:sp>
        <p:nvSpPr>
          <p:cNvPr id="14" name="平行四辺形 13"/>
          <p:cNvSpPr/>
          <p:nvPr/>
        </p:nvSpPr>
        <p:spPr>
          <a:xfrm>
            <a:off x="5126002"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ln>
                  <a:noFill/>
                  <a:prstDash val="solid"/>
                </a:ln>
                <a:solidFill>
                  <a:schemeClr val="tx1"/>
                </a:solidFill>
              </a:rPr>
              <a:t>４．</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実験</a:t>
            </a:r>
            <a:r>
              <a:rPr lang="ja-JP" altLang="en-US" sz="2400" dirty="0">
                <a:ln>
                  <a:noFill/>
                  <a:prstDash val="solid"/>
                </a:ln>
                <a:solidFill>
                  <a:schemeClr val="tx1"/>
                </a:solidFill>
              </a:rPr>
              <a:t>結果</a:t>
            </a:r>
            <a:endParaRPr lang="en-US" altLang="ja-JP" sz="2400" dirty="0" smtClean="0">
              <a:ln>
                <a:noFill/>
                <a:prstDash val="solid"/>
              </a:ln>
              <a:solidFill>
                <a:schemeClr val="tx1"/>
              </a:solidFill>
            </a:endParaRPr>
          </a:p>
        </p:txBody>
      </p:sp>
      <p:sp>
        <p:nvSpPr>
          <p:cNvPr id="15" name="平行四辺形 14"/>
          <p:cNvSpPr/>
          <p:nvPr/>
        </p:nvSpPr>
        <p:spPr>
          <a:xfrm>
            <a:off x="6702824"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n>
                  <a:noFill/>
                  <a:prstDash val="solid"/>
                </a:ln>
                <a:solidFill>
                  <a:schemeClr val="tx1"/>
                </a:solidFill>
              </a:rPr>
              <a:t>５</a:t>
            </a:r>
            <a:r>
              <a:rPr lang="ja-JP" altLang="en-US" sz="2400" dirty="0" smtClean="0">
                <a:ln>
                  <a:noFill/>
                  <a:prstDash val="solid"/>
                </a:ln>
                <a:solidFill>
                  <a:schemeClr val="tx1"/>
                </a:solidFill>
              </a:rPr>
              <a:t>．</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まとめ</a:t>
            </a:r>
            <a:endParaRPr lang="en-US" altLang="ja-JP" sz="2400" dirty="0" smtClean="0">
              <a:ln>
                <a:noFill/>
                <a:prstDash val="solid"/>
              </a:ln>
              <a:solidFill>
                <a:schemeClr val="tx1"/>
              </a:solidFill>
            </a:endParaRPr>
          </a:p>
        </p:txBody>
      </p:sp>
    </p:spTree>
    <p:extLst>
      <p:ext uri="{BB962C8B-B14F-4D97-AF65-F5344CB8AC3E}">
        <p14:creationId xmlns:p14="http://schemas.microsoft.com/office/powerpoint/2010/main" val="37261450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b="1" dirty="0" smtClean="0"/>
              <a:t>実験手順</a:t>
            </a:r>
            <a:endParaRPr kumimoji="1" lang="ja-JP" altLang="en-US" b="1"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13</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3</a:t>
            </a:r>
            <a:endParaRPr lang="ja-JP" altLang="en-US" sz="3600" b="1" dirty="0">
              <a:solidFill>
                <a:schemeClr val="bg1"/>
              </a:solidFill>
            </a:endParaRPr>
          </a:p>
        </p:txBody>
      </p:sp>
      <p:cxnSp>
        <p:nvCxnSpPr>
          <p:cNvPr id="24" name="直線矢印コネクタ 23"/>
          <p:cNvCxnSpPr>
            <a:stCxn id="10" idx="3"/>
          </p:cNvCxnSpPr>
          <p:nvPr/>
        </p:nvCxnSpPr>
        <p:spPr>
          <a:xfrm flipV="1">
            <a:off x="2555131" y="2867221"/>
            <a:ext cx="3241005" cy="132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テキスト ボックス 6"/>
          <p:cNvSpPr txBox="1"/>
          <p:nvPr/>
        </p:nvSpPr>
        <p:spPr>
          <a:xfrm>
            <a:off x="791973" y="5223167"/>
            <a:ext cx="6758581" cy="523220"/>
          </a:xfrm>
          <a:prstGeom prst="rect">
            <a:avLst/>
          </a:prstGeom>
          <a:noFill/>
        </p:spPr>
        <p:txBody>
          <a:bodyPr wrap="none" rtlCol="0">
            <a:spAutoFit/>
          </a:bodyPr>
          <a:lstStyle/>
          <a:p>
            <a:r>
              <a:rPr lang="en-US" altLang="ja-JP" sz="2800" b="1" dirty="0" smtClean="0"/>
              <a:t>※</a:t>
            </a:r>
            <a:r>
              <a:rPr lang="ja-JP" altLang="en-US" sz="2800" b="1" dirty="0" smtClean="0"/>
              <a:t>イビキに気づいたらボタンを押してもらう．</a:t>
            </a:r>
            <a:endParaRPr kumimoji="1" lang="ja-JP" altLang="en-US" sz="2800" b="1" dirty="0"/>
          </a:p>
        </p:txBody>
      </p:sp>
      <p:sp>
        <p:nvSpPr>
          <p:cNvPr id="8" name="テキスト ボックス 7"/>
          <p:cNvSpPr txBox="1"/>
          <p:nvPr/>
        </p:nvSpPr>
        <p:spPr>
          <a:xfrm>
            <a:off x="3601596" y="4610756"/>
            <a:ext cx="1148071" cy="523220"/>
          </a:xfrm>
          <a:prstGeom prst="rect">
            <a:avLst/>
          </a:prstGeom>
          <a:noFill/>
        </p:spPr>
        <p:txBody>
          <a:bodyPr wrap="none" rtlCol="0">
            <a:spAutoFit/>
          </a:bodyPr>
          <a:lstStyle/>
          <a:p>
            <a:r>
              <a:rPr kumimoji="1" lang="ja-JP" altLang="en-US" sz="2800" b="1" dirty="0" smtClean="0"/>
              <a:t>５分間</a:t>
            </a:r>
            <a:endParaRPr kumimoji="1" lang="ja-JP" altLang="en-US" sz="2800" b="1" dirty="0"/>
          </a:p>
        </p:txBody>
      </p:sp>
      <p:sp>
        <p:nvSpPr>
          <p:cNvPr id="10" name="正方形/長方形 9"/>
          <p:cNvSpPr/>
          <p:nvPr/>
        </p:nvSpPr>
        <p:spPr>
          <a:xfrm>
            <a:off x="250825" y="2566633"/>
            <a:ext cx="2304306" cy="603834"/>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smtClean="0">
                <a:solidFill>
                  <a:schemeClr val="tx1"/>
                </a:solidFill>
              </a:rPr>
              <a:t>マスキング音</a:t>
            </a:r>
            <a:endParaRPr kumimoji="1" lang="ja-JP" altLang="en-US" sz="2800" b="1" dirty="0">
              <a:solidFill>
                <a:schemeClr val="tx1"/>
              </a:solidFill>
            </a:endParaRPr>
          </a:p>
        </p:txBody>
      </p:sp>
      <p:sp>
        <p:nvSpPr>
          <p:cNvPr id="11" name="正方形/長方形 10"/>
          <p:cNvSpPr/>
          <p:nvPr/>
        </p:nvSpPr>
        <p:spPr>
          <a:xfrm>
            <a:off x="250825" y="3384885"/>
            <a:ext cx="2304306" cy="603834"/>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a:solidFill>
                  <a:schemeClr val="tx1"/>
                </a:solidFill>
              </a:rPr>
              <a:t>課題</a:t>
            </a:r>
            <a:endParaRPr kumimoji="1" lang="ja-JP" altLang="en-US" sz="2800" b="1" dirty="0">
              <a:solidFill>
                <a:schemeClr val="tx1"/>
              </a:solidFill>
            </a:endParaRPr>
          </a:p>
        </p:txBody>
      </p:sp>
      <p:cxnSp>
        <p:nvCxnSpPr>
          <p:cNvPr id="14" name="直線矢印コネクタ 13"/>
          <p:cNvCxnSpPr>
            <a:stCxn id="11" idx="3"/>
            <a:endCxn id="12" idx="1"/>
          </p:cNvCxnSpPr>
          <p:nvPr/>
        </p:nvCxnSpPr>
        <p:spPr>
          <a:xfrm>
            <a:off x="2555131" y="3686802"/>
            <a:ext cx="3241005"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四角形吹き出し 27"/>
          <p:cNvSpPr/>
          <p:nvPr/>
        </p:nvSpPr>
        <p:spPr>
          <a:xfrm>
            <a:off x="2704950" y="1305014"/>
            <a:ext cx="504056" cy="1369881"/>
          </a:xfrm>
          <a:prstGeom prst="wedgeRectCallou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2800" dirty="0" smtClean="0">
                <a:solidFill>
                  <a:schemeClr val="tx1"/>
                </a:solidFill>
              </a:rPr>
              <a:t>イビキ</a:t>
            </a:r>
            <a:endParaRPr kumimoji="1" lang="ja-JP" altLang="en-US" sz="2800" dirty="0">
              <a:solidFill>
                <a:schemeClr val="tx1"/>
              </a:solidFill>
            </a:endParaRPr>
          </a:p>
        </p:txBody>
      </p:sp>
      <p:sp>
        <p:nvSpPr>
          <p:cNvPr id="29" name="四角形吹き出し 28"/>
          <p:cNvSpPr/>
          <p:nvPr/>
        </p:nvSpPr>
        <p:spPr>
          <a:xfrm>
            <a:off x="3275856" y="1305014"/>
            <a:ext cx="504056" cy="1369881"/>
          </a:xfrm>
          <a:prstGeom prst="wedgeRectCallou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2800" dirty="0" smtClean="0">
                <a:solidFill>
                  <a:schemeClr val="tx1"/>
                </a:solidFill>
              </a:rPr>
              <a:t>イビキ</a:t>
            </a:r>
            <a:endParaRPr kumimoji="1" lang="ja-JP" altLang="en-US" sz="2800" dirty="0">
              <a:solidFill>
                <a:schemeClr val="tx1"/>
              </a:solidFill>
            </a:endParaRPr>
          </a:p>
        </p:txBody>
      </p:sp>
      <p:sp>
        <p:nvSpPr>
          <p:cNvPr id="30" name="四角形吹き出し 29"/>
          <p:cNvSpPr/>
          <p:nvPr/>
        </p:nvSpPr>
        <p:spPr>
          <a:xfrm>
            <a:off x="4067944" y="1305014"/>
            <a:ext cx="504056" cy="1369881"/>
          </a:xfrm>
          <a:prstGeom prst="wedgeRectCallou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2800" dirty="0" smtClean="0">
                <a:solidFill>
                  <a:schemeClr val="tx1"/>
                </a:solidFill>
              </a:rPr>
              <a:t>イビキ</a:t>
            </a:r>
            <a:endParaRPr kumimoji="1" lang="ja-JP" altLang="en-US" sz="2800" dirty="0">
              <a:solidFill>
                <a:schemeClr val="tx1"/>
              </a:solidFill>
            </a:endParaRPr>
          </a:p>
        </p:txBody>
      </p:sp>
      <p:sp>
        <p:nvSpPr>
          <p:cNvPr id="31" name="四角形吹き出し 30"/>
          <p:cNvSpPr/>
          <p:nvPr/>
        </p:nvSpPr>
        <p:spPr>
          <a:xfrm>
            <a:off x="5292080" y="1305014"/>
            <a:ext cx="504056" cy="1369881"/>
          </a:xfrm>
          <a:prstGeom prst="wedgeRectCallou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2800" dirty="0" smtClean="0">
                <a:solidFill>
                  <a:schemeClr val="tx1"/>
                </a:solidFill>
              </a:rPr>
              <a:t>イビキ</a:t>
            </a:r>
            <a:endParaRPr kumimoji="1" lang="ja-JP" altLang="en-US" sz="2800" dirty="0">
              <a:solidFill>
                <a:schemeClr val="tx1"/>
              </a:solidFill>
            </a:endParaRPr>
          </a:p>
        </p:txBody>
      </p:sp>
      <p:sp>
        <p:nvSpPr>
          <p:cNvPr id="32" name="左中かっこ 31"/>
          <p:cNvSpPr/>
          <p:nvPr/>
        </p:nvSpPr>
        <p:spPr>
          <a:xfrm rot="16200000">
            <a:off x="3928045" y="2726875"/>
            <a:ext cx="504056" cy="3232127"/>
          </a:xfrm>
          <a:prstGeom prst="leftBrace">
            <a:avLst/>
          </a:prstGeom>
          <a:ln w="381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nvGrpSpPr>
          <p:cNvPr id="35" name="グループ化 34"/>
          <p:cNvGrpSpPr/>
          <p:nvPr/>
        </p:nvGrpSpPr>
        <p:grpSpPr>
          <a:xfrm>
            <a:off x="5796136" y="3384885"/>
            <a:ext cx="3024337" cy="1749091"/>
            <a:chOff x="5796136" y="3384885"/>
            <a:chExt cx="3024337" cy="1749091"/>
          </a:xfrm>
        </p:grpSpPr>
        <p:sp>
          <p:nvSpPr>
            <p:cNvPr id="9" name="テキスト ボックス 8"/>
            <p:cNvSpPr txBox="1"/>
            <p:nvPr/>
          </p:nvSpPr>
          <p:spPr>
            <a:xfrm>
              <a:off x="7554870" y="4610756"/>
              <a:ext cx="1152880" cy="523220"/>
            </a:xfrm>
            <a:prstGeom prst="rect">
              <a:avLst/>
            </a:prstGeom>
            <a:noFill/>
          </p:spPr>
          <p:txBody>
            <a:bodyPr wrap="none" rtlCol="0">
              <a:spAutoFit/>
            </a:bodyPr>
            <a:lstStyle/>
            <a:p>
              <a:r>
                <a:rPr lang="ja-JP" altLang="en-US" sz="2800" b="1" dirty="0"/>
                <a:t>２</a:t>
              </a:r>
              <a:r>
                <a:rPr kumimoji="1" lang="ja-JP" altLang="en-US" sz="2800" b="1" dirty="0" smtClean="0"/>
                <a:t>分間</a:t>
              </a:r>
              <a:endParaRPr kumimoji="1" lang="ja-JP" altLang="en-US" sz="2800" b="1" dirty="0"/>
            </a:p>
          </p:txBody>
        </p:sp>
        <p:sp>
          <p:nvSpPr>
            <p:cNvPr id="12" name="正方形/長方形 11"/>
            <p:cNvSpPr/>
            <p:nvPr/>
          </p:nvSpPr>
          <p:spPr>
            <a:xfrm>
              <a:off x="5796136" y="3384885"/>
              <a:ext cx="1646013" cy="603834"/>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smtClean="0">
                  <a:solidFill>
                    <a:schemeClr val="tx1"/>
                  </a:solidFill>
                </a:rPr>
                <a:t>主観</a:t>
              </a:r>
              <a:r>
                <a:rPr lang="ja-JP" altLang="en-US" sz="2800" b="1" dirty="0">
                  <a:solidFill>
                    <a:schemeClr val="tx1"/>
                  </a:solidFill>
                </a:rPr>
                <a:t>評価</a:t>
              </a:r>
              <a:endParaRPr kumimoji="1" lang="ja-JP" altLang="en-US" sz="2800" b="1" dirty="0">
                <a:solidFill>
                  <a:schemeClr val="tx1"/>
                </a:solidFill>
              </a:endParaRPr>
            </a:p>
          </p:txBody>
        </p:sp>
        <p:cxnSp>
          <p:nvCxnSpPr>
            <p:cNvPr id="15" name="直線矢印コネクタ 14"/>
            <p:cNvCxnSpPr>
              <a:stCxn id="12" idx="3"/>
            </p:cNvCxnSpPr>
            <p:nvPr/>
          </p:nvCxnSpPr>
          <p:spPr>
            <a:xfrm>
              <a:off x="7442149" y="3686802"/>
              <a:ext cx="137832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左中かっこ 33"/>
            <p:cNvSpPr/>
            <p:nvPr/>
          </p:nvSpPr>
          <p:spPr>
            <a:xfrm rot="16200000">
              <a:off x="7879284" y="3652171"/>
              <a:ext cx="504056" cy="1378322"/>
            </a:xfrm>
            <a:prstGeom prst="leftBrace">
              <a:avLst/>
            </a:prstGeom>
            <a:ln w="381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7809" y="761646"/>
            <a:ext cx="4124325" cy="2822966"/>
          </a:xfrm>
          <a:prstGeom prst="rect">
            <a:avLst/>
          </a:prstGeom>
        </p:spPr>
      </p:pic>
      <p:pic>
        <p:nvPicPr>
          <p:cNvPr id="13" name="図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5389" y="1167644"/>
            <a:ext cx="1222340" cy="1354393"/>
          </a:xfrm>
          <a:prstGeom prst="rect">
            <a:avLst/>
          </a:prstGeom>
        </p:spPr>
      </p:pic>
      <p:pic>
        <p:nvPicPr>
          <p:cNvPr id="16" name="図 15"/>
          <p:cNvPicPr>
            <a:picLocks noChangeAspect="1"/>
          </p:cNvPicPr>
          <p:nvPr/>
        </p:nvPicPr>
        <p:blipFill rotWithShape="1">
          <a:blip r:embed="rId5">
            <a:extLst>
              <a:ext uri="{28A0092B-C50C-407E-A947-70E740481C1C}">
                <a14:useLocalDpi xmlns:a14="http://schemas.microsoft.com/office/drawing/2010/main" val="0"/>
              </a:ext>
            </a:extLst>
          </a:blip>
          <a:srcRect t="53689" r="55833"/>
          <a:stretch/>
        </p:blipFill>
        <p:spPr>
          <a:xfrm>
            <a:off x="6093458" y="989624"/>
            <a:ext cx="1834200" cy="1985001"/>
          </a:xfrm>
          <a:prstGeom prst="rect">
            <a:avLst/>
          </a:prstGeom>
        </p:spPr>
      </p:pic>
    </p:spTree>
    <p:extLst>
      <p:ext uri="{BB962C8B-B14F-4D97-AF65-F5344CB8AC3E}">
        <p14:creationId xmlns:p14="http://schemas.microsoft.com/office/powerpoint/2010/main" val="3911723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イビキ音</a:t>
            </a:r>
            <a:endParaRPr kumimoji="1" lang="ja-JP" altLang="en-US" dirty="0"/>
          </a:p>
        </p:txBody>
      </p:sp>
      <p:sp>
        <p:nvSpPr>
          <p:cNvPr id="6" name="コンテンツ プレースホルダー 5"/>
          <p:cNvSpPr>
            <a:spLocks noGrp="1"/>
          </p:cNvSpPr>
          <p:nvPr>
            <p:ph idx="1"/>
          </p:nvPr>
        </p:nvSpPr>
        <p:spPr/>
        <p:txBody>
          <a:bodyPr/>
          <a:lstStyle/>
          <a:p>
            <a:r>
              <a:rPr kumimoji="1" lang="ja-JP" altLang="en-US" sz="2800" dirty="0" smtClean="0"/>
              <a:t>特徴のある</a:t>
            </a:r>
            <a:r>
              <a:rPr lang="ja-JP" altLang="en-US" sz="2800" dirty="0" smtClean="0"/>
              <a:t>３種類のイビキを用意した</a:t>
            </a:r>
            <a:endParaRPr lang="en-US" altLang="ja-JP" sz="2800" dirty="0" smtClean="0"/>
          </a:p>
          <a:p>
            <a:pPr marL="0" indent="0">
              <a:buNone/>
            </a:pPr>
            <a:endParaRPr kumimoji="1" lang="ja-JP" altLang="en-US" sz="2800"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14</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3</a:t>
            </a:r>
            <a:endParaRPr lang="ja-JP" altLang="en-US" sz="3600" b="1" dirty="0">
              <a:solidFill>
                <a:schemeClr val="bg1"/>
              </a:solidFill>
            </a:endParaRPr>
          </a:p>
        </p:txBody>
      </p:sp>
      <p:sp>
        <p:nvSpPr>
          <p:cNvPr id="7" name="正方形/長方形 6"/>
          <p:cNvSpPr/>
          <p:nvPr/>
        </p:nvSpPr>
        <p:spPr>
          <a:xfrm>
            <a:off x="467321" y="2780928"/>
            <a:ext cx="7056784" cy="504056"/>
          </a:xfrm>
          <a:prstGeom prst="rect">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3200" dirty="0" smtClean="0">
                <a:solidFill>
                  <a:schemeClr val="tx1"/>
                </a:solidFill>
              </a:rPr>
              <a:t>イビキ１</a:t>
            </a:r>
            <a:endParaRPr kumimoji="1" lang="ja-JP" altLang="en-US" sz="3200" dirty="0">
              <a:solidFill>
                <a:schemeClr val="tx1"/>
              </a:solidFill>
            </a:endParaRPr>
          </a:p>
        </p:txBody>
      </p:sp>
      <p:sp>
        <p:nvSpPr>
          <p:cNvPr id="8" name="正方形/長方形 7"/>
          <p:cNvSpPr/>
          <p:nvPr/>
        </p:nvSpPr>
        <p:spPr>
          <a:xfrm>
            <a:off x="467321" y="4220146"/>
            <a:ext cx="7056784" cy="504056"/>
          </a:xfrm>
          <a:prstGeom prst="rect">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3200" dirty="0" smtClean="0">
                <a:solidFill>
                  <a:schemeClr val="tx1"/>
                </a:solidFill>
              </a:rPr>
              <a:t>イビキ３</a:t>
            </a:r>
            <a:endParaRPr kumimoji="1" lang="ja-JP" altLang="en-US" sz="3200" dirty="0">
              <a:solidFill>
                <a:schemeClr val="tx1"/>
              </a:solidFill>
            </a:endParaRPr>
          </a:p>
        </p:txBody>
      </p:sp>
      <p:sp>
        <p:nvSpPr>
          <p:cNvPr id="9" name="正方形/長方形 8"/>
          <p:cNvSpPr/>
          <p:nvPr/>
        </p:nvSpPr>
        <p:spPr>
          <a:xfrm>
            <a:off x="467321" y="3500537"/>
            <a:ext cx="7056784" cy="504056"/>
          </a:xfrm>
          <a:prstGeom prst="rect">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3200" dirty="0" smtClean="0">
                <a:solidFill>
                  <a:schemeClr val="tx1"/>
                </a:solidFill>
              </a:rPr>
              <a:t>イビキ２</a:t>
            </a:r>
            <a:endParaRPr kumimoji="1" lang="ja-JP" altLang="en-US" sz="3200" dirty="0">
              <a:solidFill>
                <a:schemeClr val="tx1"/>
              </a:solidFill>
            </a:endParaRPr>
          </a:p>
        </p:txBody>
      </p:sp>
      <p:pic>
        <p:nvPicPr>
          <p:cNvPr id="11" name="em1_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111573" y="2728156"/>
            <a:ext cx="609600" cy="609600"/>
          </a:xfrm>
          <a:prstGeom prst="rect">
            <a:avLst/>
          </a:prstGeom>
        </p:spPr>
      </p:pic>
      <p:pic>
        <p:nvPicPr>
          <p:cNvPr id="12" name="em2_1">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2111573" y="3443449"/>
            <a:ext cx="609600" cy="609600"/>
          </a:xfrm>
          <a:prstGeom prst="rect">
            <a:avLst/>
          </a:prstGeom>
        </p:spPr>
      </p:pic>
      <p:pic>
        <p:nvPicPr>
          <p:cNvPr id="13" name="em3_1">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stretch>
            <a:fillRect/>
          </a:stretch>
        </p:blipFill>
        <p:spPr>
          <a:xfrm>
            <a:off x="2111573" y="4167374"/>
            <a:ext cx="609600" cy="609600"/>
          </a:xfrm>
          <a:prstGeom prst="rect">
            <a:avLst/>
          </a:prstGeom>
        </p:spPr>
      </p:pic>
      <p:grpSp>
        <p:nvGrpSpPr>
          <p:cNvPr id="16" name="グループ化 15"/>
          <p:cNvGrpSpPr/>
          <p:nvPr/>
        </p:nvGrpSpPr>
        <p:grpSpPr>
          <a:xfrm>
            <a:off x="3275856" y="2212276"/>
            <a:ext cx="3425031" cy="2511926"/>
            <a:chOff x="3275856" y="2212276"/>
            <a:chExt cx="3425031" cy="2511926"/>
          </a:xfrm>
        </p:grpSpPr>
        <p:sp>
          <p:nvSpPr>
            <p:cNvPr id="10" name="正方形/長方形 9"/>
            <p:cNvSpPr/>
            <p:nvPr/>
          </p:nvSpPr>
          <p:spPr>
            <a:xfrm>
              <a:off x="3275856" y="2212276"/>
              <a:ext cx="1080689" cy="2511926"/>
            </a:xfrm>
            <a:prstGeom prst="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en-US" altLang="ja-JP" sz="3200" dirty="0" smtClean="0">
                  <a:solidFill>
                    <a:schemeClr val="tx1"/>
                  </a:solidFill>
                </a:rPr>
                <a:t>40dB</a:t>
              </a:r>
              <a:endParaRPr kumimoji="1" lang="ja-JP" altLang="en-US" sz="3200" dirty="0">
                <a:solidFill>
                  <a:schemeClr val="tx1"/>
                </a:solidFill>
              </a:endParaRPr>
            </a:p>
          </p:txBody>
        </p:sp>
        <p:sp>
          <p:nvSpPr>
            <p:cNvPr id="14" name="正方形/長方形 13"/>
            <p:cNvSpPr/>
            <p:nvPr/>
          </p:nvSpPr>
          <p:spPr>
            <a:xfrm>
              <a:off x="4448027" y="2212276"/>
              <a:ext cx="1080689" cy="2511926"/>
            </a:xfrm>
            <a:prstGeom prst="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ja-JP" sz="3200" dirty="0">
                  <a:solidFill>
                    <a:schemeClr val="tx1"/>
                  </a:solidFill>
                </a:rPr>
                <a:t>5</a:t>
              </a:r>
              <a:r>
                <a:rPr kumimoji="1" lang="en-US" altLang="ja-JP" sz="3200" dirty="0" smtClean="0">
                  <a:solidFill>
                    <a:schemeClr val="tx1"/>
                  </a:solidFill>
                </a:rPr>
                <a:t>0dB</a:t>
              </a:r>
              <a:endParaRPr kumimoji="1" lang="ja-JP" altLang="en-US" sz="3200" dirty="0">
                <a:solidFill>
                  <a:schemeClr val="tx1"/>
                </a:solidFill>
              </a:endParaRPr>
            </a:p>
          </p:txBody>
        </p:sp>
        <p:sp>
          <p:nvSpPr>
            <p:cNvPr id="15" name="正方形/長方形 14"/>
            <p:cNvSpPr/>
            <p:nvPr/>
          </p:nvSpPr>
          <p:spPr>
            <a:xfrm>
              <a:off x="5620198" y="2212276"/>
              <a:ext cx="1080689" cy="2511926"/>
            </a:xfrm>
            <a:prstGeom prst="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ja-JP" sz="3200" dirty="0">
                  <a:solidFill>
                    <a:schemeClr val="tx1"/>
                  </a:solidFill>
                </a:rPr>
                <a:t>6</a:t>
              </a:r>
              <a:r>
                <a:rPr kumimoji="1" lang="en-US" altLang="ja-JP" sz="3200" dirty="0" smtClean="0">
                  <a:solidFill>
                    <a:schemeClr val="tx1"/>
                  </a:solidFill>
                </a:rPr>
                <a:t>0dB</a:t>
              </a:r>
              <a:endParaRPr kumimoji="1" lang="ja-JP" altLang="en-US" sz="3200" dirty="0">
                <a:solidFill>
                  <a:schemeClr val="tx1"/>
                </a:solidFill>
              </a:endParaRPr>
            </a:p>
          </p:txBody>
        </p:sp>
      </p:grpSp>
      <p:sp>
        <p:nvSpPr>
          <p:cNvPr id="3" name="四角形吹き出し 2"/>
          <p:cNvSpPr/>
          <p:nvPr/>
        </p:nvSpPr>
        <p:spPr>
          <a:xfrm>
            <a:off x="467321" y="5157192"/>
            <a:ext cx="7669956" cy="1469815"/>
          </a:xfrm>
          <a:prstGeom prst="wedgeRectCallout">
            <a:avLst>
              <a:gd name="adj1" fmla="val 25521"/>
              <a:gd name="adj2" fmla="val -69984"/>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chemeClr val="tx1"/>
                </a:solidFill>
              </a:rPr>
              <a:t>３種類３音圧の</a:t>
            </a:r>
            <a:r>
              <a:rPr lang="ja-JP" altLang="en-US" sz="3200" b="1" dirty="0" smtClean="0">
                <a:solidFill>
                  <a:schemeClr val="tx1"/>
                </a:solidFill>
              </a:rPr>
              <a:t>計９種類</a:t>
            </a:r>
            <a:r>
              <a:rPr lang="ja-JP" altLang="en-US" sz="2800" dirty="0" smtClean="0">
                <a:solidFill>
                  <a:schemeClr val="tx1"/>
                </a:solidFill>
              </a:rPr>
              <a:t>のイビキを用意した．</a:t>
            </a:r>
            <a:endParaRPr kumimoji="1" lang="ja-JP" altLang="en-US" sz="2800" dirty="0">
              <a:solidFill>
                <a:schemeClr val="tx1"/>
              </a:solidFill>
            </a:endParaRPr>
          </a:p>
        </p:txBody>
      </p:sp>
    </p:spTree>
    <p:extLst>
      <p:ext uri="{BB962C8B-B14F-4D97-AF65-F5344CB8AC3E}">
        <p14:creationId xmlns:p14="http://schemas.microsoft.com/office/powerpoint/2010/main" val="976372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11"/>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363" fill="hold"/>
                                        <p:tgtEl>
                                          <p:spTgt spid="11"/>
                                        </p:tgtEl>
                                      </p:cBhvr>
                                    </p:cmd>
                                  </p:childTnLst>
                                </p:cTn>
                              </p:par>
                            </p:childTnLst>
                          </p:cTn>
                        </p:par>
                      </p:childTnLst>
                    </p:cTn>
                  </p:par>
                </p:childTnLst>
              </p:cTn>
              <p:nextCondLst>
                <p:cond evt="onClick" delay="0">
                  <p:tgtEl>
                    <p:spTgt spid="11"/>
                  </p:tgtEl>
                </p:cond>
              </p:nextCondLst>
            </p:seq>
            <p:audio>
              <p:cMediaNode vol="100000">
                <p:cTn id="17" fill="hold" display="0">
                  <p:stCondLst>
                    <p:cond delay="indefinite"/>
                  </p:stCondLst>
                  <p:endCondLst>
                    <p:cond evt="onStopAudio" delay="0">
                      <p:tgtEl>
                        <p:sldTgt/>
                      </p:tgtEl>
                    </p:cond>
                  </p:endCondLst>
                </p:cTn>
                <p:tgtEl>
                  <p:spTgt spid="11"/>
                </p:tgtEl>
              </p:cMediaNode>
            </p:audio>
            <p:seq concurrent="1" nextAc="seek">
              <p:cTn id="18" restart="whenNotActive" fill="hold" evtFilter="cancelBubble" nodeType="interactiveSeq">
                <p:stCondLst>
                  <p:cond evt="onClick" delay="0">
                    <p:tgtEl>
                      <p:spTgt spid="12"/>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672" fill="hold"/>
                                        <p:tgtEl>
                                          <p:spTgt spid="12"/>
                                        </p:tgtEl>
                                      </p:cBhvr>
                                    </p:cmd>
                                  </p:childTnLst>
                                </p:cTn>
                              </p:par>
                            </p:childTnLst>
                          </p:cTn>
                        </p:par>
                      </p:childTnLst>
                    </p:cTn>
                  </p:par>
                </p:childTnLst>
              </p:cTn>
              <p:nextCondLst>
                <p:cond evt="onClick" delay="0">
                  <p:tgtEl>
                    <p:spTgt spid="12"/>
                  </p:tgtEl>
                </p:cond>
              </p:nextCondLst>
            </p:seq>
            <p:audio>
              <p:cMediaNode vol="80000">
                <p:cTn id="23" fill="hold" display="0">
                  <p:stCondLst>
                    <p:cond delay="indefinite"/>
                  </p:stCondLst>
                  <p:endCondLst>
                    <p:cond evt="onStopAudio" delay="0">
                      <p:tgtEl>
                        <p:sldTgt/>
                      </p:tgtEl>
                    </p:cond>
                  </p:endCondLst>
                </p:cTn>
                <p:tgtEl>
                  <p:spTgt spid="12"/>
                </p:tgtEl>
              </p:cMediaNode>
            </p:audio>
            <p:seq concurrent="1" nextAc="seek">
              <p:cTn id="24" restart="whenNotActive" fill="hold" evtFilter="cancelBubble" nodeType="interactiveSeq">
                <p:stCondLst>
                  <p:cond evt="onClick" delay="0">
                    <p:tgtEl>
                      <p:spTgt spid="13"/>
                    </p:tgtEl>
                  </p:cond>
                </p:stCondLst>
                <p:endSync evt="end" delay="0">
                  <p:rtn val="all"/>
                </p:endSync>
                <p:childTnLst>
                  <p:par>
                    <p:cTn id="25" fill="hold">
                      <p:stCondLst>
                        <p:cond delay="0"/>
                      </p:stCondLst>
                      <p:childTnLst>
                        <p:par>
                          <p:cTn id="26" fill="hold">
                            <p:stCondLst>
                              <p:cond delay="0"/>
                            </p:stCondLst>
                            <p:childTnLst>
                              <p:par>
                                <p:cTn id="27" presetID="1" presetClass="mediacall" presetSubtype="0" fill="hold" nodeType="clickEffect">
                                  <p:stCondLst>
                                    <p:cond delay="0"/>
                                  </p:stCondLst>
                                  <p:childTnLst>
                                    <p:cmd type="call" cmd="playFrom(0.0)">
                                      <p:cBhvr>
                                        <p:cTn id="28" dur="1626" fill="hold"/>
                                        <p:tgtEl>
                                          <p:spTgt spid="13"/>
                                        </p:tgtEl>
                                      </p:cBhvr>
                                    </p:cmd>
                                  </p:childTnLst>
                                </p:cTn>
                              </p:par>
                            </p:childTnLst>
                          </p:cTn>
                        </p:par>
                      </p:childTnLst>
                    </p:cTn>
                  </p:par>
                </p:childTnLst>
              </p:cTn>
              <p:nextCondLst>
                <p:cond evt="onClick" delay="0">
                  <p:tgtEl>
                    <p:spTgt spid="13"/>
                  </p:tgtEl>
                </p:cond>
              </p:nextCondLst>
            </p:seq>
            <p:audio>
              <p:cMediaNode vol="80000">
                <p:cTn id="29" fill="hold" display="0">
                  <p:stCondLst>
                    <p:cond delay="indefinite"/>
                  </p:stCondLst>
                  <p:endCondLst>
                    <p:cond evt="onStopAudio" delay="0">
                      <p:tgtEl>
                        <p:sldTgt/>
                      </p:tgtEl>
                    </p:cond>
                  </p:endCondLst>
                </p:cTn>
                <p:tgtEl>
                  <p:spTgt spid="13"/>
                </p:tgtEl>
              </p:cMediaNode>
            </p:audio>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b="1" dirty="0" smtClean="0"/>
              <a:t>実験手順</a:t>
            </a:r>
            <a:endParaRPr kumimoji="1" lang="ja-JP" altLang="en-US" b="1"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15</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3</a:t>
            </a:r>
            <a:endParaRPr lang="ja-JP" altLang="en-US" sz="3600" b="1" dirty="0">
              <a:solidFill>
                <a:schemeClr val="bg1"/>
              </a:solidFill>
            </a:endParaRPr>
          </a:p>
        </p:txBody>
      </p:sp>
      <p:cxnSp>
        <p:nvCxnSpPr>
          <p:cNvPr id="24" name="直線矢印コネクタ 23"/>
          <p:cNvCxnSpPr>
            <a:stCxn id="10" idx="3"/>
          </p:cNvCxnSpPr>
          <p:nvPr/>
        </p:nvCxnSpPr>
        <p:spPr>
          <a:xfrm flipV="1">
            <a:off x="2555131" y="2867221"/>
            <a:ext cx="3241005" cy="132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テキスト ボックス 6"/>
          <p:cNvSpPr txBox="1"/>
          <p:nvPr/>
        </p:nvSpPr>
        <p:spPr>
          <a:xfrm>
            <a:off x="791973" y="5223167"/>
            <a:ext cx="6758581" cy="523220"/>
          </a:xfrm>
          <a:prstGeom prst="rect">
            <a:avLst/>
          </a:prstGeom>
          <a:noFill/>
        </p:spPr>
        <p:txBody>
          <a:bodyPr wrap="none" rtlCol="0">
            <a:spAutoFit/>
          </a:bodyPr>
          <a:lstStyle/>
          <a:p>
            <a:r>
              <a:rPr lang="en-US" altLang="ja-JP" sz="2800" b="1" dirty="0" smtClean="0"/>
              <a:t>※</a:t>
            </a:r>
            <a:r>
              <a:rPr lang="ja-JP" altLang="en-US" sz="2800" b="1" dirty="0" smtClean="0"/>
              <a:t>イビキに気づいたらボタンを押してもらう．</a:t>
            </a:r>
            <a:endParaRPr kumimoji="1" lang="ja-JP" altLang="en-US" sz="2800" b="1" dirty="0"/>
          </a:p>
        </p:txBody>
      </p:sp>
      <p:sp>
        <p:nvSpPr>
          <p:cNvPr id="8" name="テキスト ボックス 7"/>
          <p:cNvSpPr txBox="1"/>
          <p:nvPr/>
        </p:nvSpPr>
        <p:spPr>
          <a:xfrm>
            <a:off x="3601596" y="4610756"/>
            <a:ext cx="1148071" cy="523220"/>
          </a:xfrm>
          <a:prstGeom prst="rect">
            <a:avLst/>
          </a:prstGeom>
          <a:noFill/>
        </p:spPr>
        <p:txBody>
          <a:bodyPr wrap="none" rtlCol="0">
            <a:spAutoFit/>
          </a:bodyPr>
          <a:lstStyle/>
          <a:p>
            <a:r>
              <a:rPr kumimoji="1" lang="ja-JP" altLang="en-US" sz="2800" b="1" dirty="0" smtClean="0"/>
              <a:t>５分間</a:t>
            </a:r>
            <a:endParaRPr kumimoji="1" lang="ja-JP" altLang="en-US" sz="2800" b="1" dirty="0"/>
          </a:p>
        </p:txBody>
      </p:sp>
      <p:sp>
        <p:nvSpPr>
          <p:cNvPr id="10" name="正方形/長方形 9"/>
          <p:cNvSpPr/>
          <p:nvPr/>
        </p:nvSpPr>
        <p:spPr>
          <a:xfrm>
            <a:off x="250825" y="2566633"/>
            <a:ext cx="2304306" cy="603834"/>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smtClean="0">
                <a:solidFill>
                  <a:schemeClr val="tx1"/>
                </a:solidFill>
              </a:rPr>
              <a:t>マスキング音</a:t>
            </a:r>
            <a:endParaRPr kumimoji="1" lang="ja-JP" altLang="en-US" sz="2800" b="1" dirty="0">
              <a:solidFill>
                <a:schemeClr val="tx1"/>
              </a:solidFill>
            </a:endParaRPr>
          </a:p>
        </p:txBody>
      </p:sp>
      <p:sp>
        <p:nvSpPr>
          <p:cNvPr id="11" name="正方形/長方形 10"/>
          <p:cNvSpPr/>
          <p:nvPr/>
        </p:nvSpPr>
        <p:spPr>
          <a:xfrm>
            <a:off x="250825" y="3384885"/>
            <a:ext cx="2304306" cy="603834"/>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a:solidFill>
                  <a:schemeClr val="tx1"/>
                </a:solidFill>
              </a:rPr>
              <a:t>課題</a:t>
            </a:r>
            <a:endParaRPr kumimoji="1" lang="ja-JP" altLang="en-US" sz="2800" b="1" dirty="0">
              <a:solidFill>
                <a:schemeClr val="tx1"/>
              </a:solidFill>
            </a:endParaRPr>
          </a:p>
        </p:txBody>
      </p:sp>
      <p:cxnSp>
        <p:nvCxnSpPr>
          <p:cNvPr id="14" name="直線矢印コネクタ 13"/>
          <p:cNvCxnSpPr>
            <a:stCxn id="11" idx="3"/>
            <a:endCxn id="12" idx="1"/>
          </p:cNvCxnSpPr>
          <p:nvPr/>
        </p:nvCxnSpPr>
        <p:spPr>
          <a:xfrm>
            <a:off x="2555131" y="3686802"/>
            <a:ext cx="3241005"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四角形吹き出し 27"/>
          <p:cNvSpPr/>
          <p:nvPr/>
        </p:nvSpPr>
        <p:spPr>
          <a:xfrm>
            <a:off x="2704950" y="1305014"/>
            <a:ext cx="504056" cy="1369881"/>
          </a:xfrm>
          <a:prstGeom prst="wedgeRectCallou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2800" dirty="0" smtClean="0">
                <a:solidFill>
                  <a:schemeClr val="tx1"/>
                </a:solidFill>
              </a:rPr>
              <a:t>イビキ</a:t>
            </a:r>
            <a:endParaRPr kumimoji="1" lang="ja-JP" altLang="en-US" sz="2800" dirty="0">
              <a:solidFill>
                <a:schemeClr val="tx1"/>
              </a:solidFill>
            </a:endParaRPr>
          </a:p>
        </p:txBody>
      </p:sp>
      <p:sp>
        <p:nvSpPr>
          <p:cNvPr id="29" name="四角形吹き出し 28"/>
          <p:cNvSpPr/>
          <p:nvPr/>
        </p:nvSpPr>
        <p:spPr>
          <a:xfrm>
            <a:off x="3275856" y="1305014"/>
            <a:ext cx="504056" cy="1369881"/>
          </a:xfrm>
          <a:prstGeom prst="wedgeRectCallou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2800" dirty="0" smtClean="0">
                <a:solidFill>
                  <a:schemeClr val="tx1"/>
                </a:solidFill>
              </a:rPr>
              <a:t>イビキ</a:t>
            </a:r>
            <a:endParaRPr kumimoji="1" lang="ja-JP" altLang="en-US" sz="2800" dirty="0">
              <a:solidFill>
                <a:schemeClr val="tx1"/>
              </a:solidFill>
            </a:endParaRPr>
          </a:p>
        </p:txBody>
      </p:sp>
      <p:sp>
        <p:nvSpPr>
          <p:cNvPr id="30" name="四角形吹き出し 29"/>
          <p:cNvSpPr/>
          <p:nvPr/>
        </p:nvSpPr>
        <p:spPr>
          <a:xfrm>
            <a:off x="4067944" y="1305014"/>
            <a:ext cx="504056" cy="1369881"/>
          </a:xfrm>
          <a:prstGeom prst="wedgeRectCallou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2800" dirty="0" smtClean="0">
                <a:solidFill>
                  <a:schemeClr val="tx1"/>
                </a:solidFill>
              </a:rPr>
              <a:t>イビキ</a:t>
            </a:r>
            <a:endParaRPr kumimoji="1" lang="ja-JP" altLang="en-US" sz="2800" dirty="0">
              <a:solidFill>
                <a:schemeClr val="tx1"/>
              </a:solidFill>
            </a:endParaRPr>
          </a:p>
        </p:txBody>
      </p:sp>
      <p:sp>
        <p:nvSpPr>
          <p:cNvPr id="31" name="四角形吹き出し 30"/>
          <p:cNvSpPr/>
          <p:nvPr/>
        </p:nvSpPr>
        <p:spPr>
          <a:xfrm>
            <a:off x="5292080" y="1305014"/>
            <a:ext cx="504056" cy="1369881"/>
          </a:xfrm>
          <a:prstGeom prst="wedgeRectCallou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2800" dirty="0" smtClean="0">
                <a:solidFill>
                  <a:schemeClr val="tx1"/>
                </a:solidFill>
              </a:rPr>
              <a:t>イビキ</a:t>
            </a:r>
            <a:endParaRPr kumimoji="1" lang="ja-JP" altLang="en-US" sz="2800" dirty="0">
              <a:solidFill>
                <a:schemeClr val="tx1"/>
              </a:solidFill>
            </a:endParaRPr>
          </a:p>
        </p:txBody>
      </p:sp>
      <p:sp>
        <p:nvSpPr>
          <p:cNvPr id="32" name="左中かっこ 31"/>
          <p:cNvSpPr/>
          <p:nvPr/>
        </p:nvSpPr>
        <p:spPr>
          <a:xfrm rot="16200000">
            <a:off x="3928045" y="2726875"/>
            <a:ext cx="504056" cy="3232127"/>
          </a:xfrm>
          <a:prstGeom prst="leftBrace">
            <a:avLst/>
          </a:prstGeom>
          <a:ln w="381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nvGrpSpPr>
          <p:cNvPr id="35" name="グループ化 34"/>
          <p:cNvGrpSpPr/>
          <p:nvPr/>
        </p:nvGrpSpPr>
        <p:grpSpPr>
          <a:xfrm>
            <a:off x="5796136" y="3384885"/>
            <a:ext cx="3024337" cy="1749091"/>
            <a:chOff x="5796136" y="3384885"/>
            <a:chExt cx="3024337" cy="1749091"/>
          </a:xfrm>
        </p:grpSpPr>
        <p:sp>
          <p:nvSpPr>
            <p:cNvPr id="9" name="テキスト ボックス 8"/>
            <p:cNvSpPr txBox="1"/>
            <p:nvPr/>
          </p:nvSpPr>
          <p:spPr>
            <a:xfrm>
              <a:off x="7554870" y="4610756"/>
              <a:ext cx="1152880" cy="523220"/>
            </a:xfrm>
            <a:prstGeom prst="rect">
              <a:avLst/>
            </a:prstGeom>
            <a:noFill/>
          </p:spPr>
          <p:txBody>
            <a:bodyPr wrap="none" rtlCol="0">
              <a:spAutoFit/>
            </a:bodyPr>
            <a:lstStyle/>
            <a:p>
              <a:r>
                <a:rPr lang="ja-JP" altLang="en-US" sz="2800" b="1" dirty="0"/>
                <a:t>２</a:t>
              </a:r>
              <a:r>
                <a:rPr kumimoji="1" lang="ja-JP" altLang="en-US" sz="2800" b="1" dirty="0" smtClean="0"/>
                <a:t>分間</a:t>
              </a:r>
              <a:endParaRPr kumimoji="1" lang="ja-JP" altLang="en-US" sz="2800" b="1" dirty="0"/>
            </a:p>
          </p:txBody>
        </p:sp>
        <p:sp>
          <p:nvSpPr>
            <p:cNvPr id="12" name="正方形/長方形 11"/>
            <p:cNvSpPr/>
            <p:nvPr/>
          </p:nvSpPr>
          <p:spPr>
            <a:xfrm>
              <a:off x="5796136" y="3384885"/>
              <a:ext cx="1646013" cy="603834"/>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smtClean="0">
                  <a:solidFill>
                    <a:schemeClr val="tx1"/>
                  </a:solidFill>
                </a:rPr>
                <a:t>主観</a:t>
              </a:r>
              <a:r>
                <a:rPr lang="ja-JP" altLang="en-US" sz="2800" b="1" dirty="0">
                  <a:solidFill>
                    <a:schemeClr val="tx1"/>
                  </a:solidFill>
                </a:rPr>
                <a:t>評価</a:t>
              </a:r>
              <a:endParaRPr kumimoji="1" lang="ja-JP" altLang="en-US" sz="2800" b="1" dirty="0">
                <a:solidFill>
                  <a:schemeClr val="tx1"/>
                </a:solidFill>
              </a:endParaRPr>
            </a:p>
          </p:txBody>
        </p:sp>
        <p:cxnSp>
          <p:nvCxnSpPr>
            <p:cNvPr id="15" name="直線矢印コネクタ 14"/>
            <p:cNvCxnSpPr>
              <a:stCxn id="12" idx="3"/>
            </p:cNvCxnSpPr>
            <p:nvPr/>
          </p:nvCxnSpPr>
          <p:spPr>
            <a:xfrm>
              <a:off x="7442149" y="3686802"/>
              <a:ext cx="137832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左中かっこ 33"/>
            <p:cNvSpPr/>
            <p:nvPr/>
          </p:nvSpPr>
          <p:spPr>
            <a:xfrm rot="16200000">
              <a:off x="7879284" y="3652171"/>
              <a:ext cx="504056" cy="1378322"/>
            </a:xfrm>
            <a:prstGeom prst="leftBrace">
              <a:avLst/>
            </a:prstGeom>
            <a:ln w="381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20119"/>
            <a:ext cx="2952651" cy="1422087"/>
          </a:xfrm>
          <a:prstGeom prst="rect">
            <a:avLst/>
          </a:prstGeom>
        </p:spPr>
      </p:pic>
    </p:spTree>
    <p:extLst>
      <p:ext uri="{BB962C8B-B14F-4D97-AF65-F5344CB8AC3E}">
        <p14:creationId xmlns:p14="http://schemas.microsoft.com/office/powerpoint/2010/main" val="3971550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マスキング</a:t>
            </a:r>
            <a:r>
              <a:rPr kumimoji="1" lang="ja-JP" altLang="en-US" dirty="0" smtClean="0"/>
              <a:t>音</a:t>
            </a:r>
            <a:endParaRPr kumimoji="1" lang="ja-JP" altLang="en-US" dirty="0"/>
          </a:p>
        </p:txBody>
      </p:sp>
      <p:sp>
        <p:nvSpPr>
          <p:cNvPr id="3" name="コンテンツ プレースホルダー 2"/>
          <p:cNvSpPr>
            <a:spLocks noGrp="1"/>
          </p:cNvSpPr>
          <p:nvPr>
            <p:ph idx="1"/>
          </p:nvPr>
        </p:nvSpPr>
        <p:spPr>
          <a:xfrm>
            <a:off x="468313" y="1196752"/>
            <a:ext cx="8207375" cy="4824412"/>
          </a:xfrm>
        </p:spPr>
        <p:txBody>
          <a:bodyPr/>
          <a:lstStyle/>
          <a:p>
            <a:r>
              <a:rPr kumimoji="1" lang="ja-JP" altLang="en-US" sz="2800" dirty="0" smtClean="0"/>
              <a:t>６種類のマスキング音を用意した．</a:t>
            </a:r>
            <a:endParaRPr kumimoji="1" lang="ja-JP" altLang="en-US" sz="2800"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16</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3</a:t>
            </a:r>
            <a:endParaRPr lang="ja-JP" altLang="en-US" sz="3600" b="1" dirty="0">
              <a:solidFill>
                <a:schemeClr val="bg1"/>
              </a:solidFill>
            </a:endParaRPr>
          </a:p>
        </p:txBody>
      </p:sp>
      <p:sp>
        <p:nvSpPr>
          <p:cNvPr id="6" name="正方形/長方形 5"/>
          <p:cNvSpPr/>
          <p:nvPr/>
        </p:nvSpPr>
        <p:spPr>
          <a:xfrm>
            <a:off x="467321" y="2284331"/>
            <a:ext cx="7056784" cy="504056"/>
          </a:xfrm>
          <a:prstGeom prst="rect">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solidFill>
                  <a:schemeClr val="tx1"/>
                </a:solidFill>
              </a:rPr>
              <a:t>無音</a:t>
            </a:r>
            <a:endParaRPr kumimoji="1" lang="ja-JP" altLang="en-US" sz="3200" dirty="0">
              <a:solidFill>
                <a:schemeClr val="tx1"/>
              </a:solidFill>
            </a:endParaRPr>
          </a:p>
        </p:txBody>
      </p:sp>
      <p:sp>
        <p:nvSpPr>
          <p:cNvPr id="7" name="正方形/長方形 6"/>
          <p:cNvSpPr/>
          <p:nvPr/>
        </p:nvSpPr>
        <p:spPr>
          <a:xfrm>
            <a:off x="467321" y="2831596"/>
            <a:ext cx="7056784" cy="504056"/>
          </a:xfrm>
          <a:prstGeom prst="rect">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smtClean="0">
                <a:solidFill>
                  <a:schemeClr val="tx1"/>
                </a:solidFill>
              </a:rPr>
              <a:t>ピンク</a:t>
            </a:r>
            <a:r>
              <a:rPr lang="ja-JP" altLang="en-US" sz="3200" dirty="0">
                <a:solidFill>
                  <a:schemeClr val="tx1"/>
                </a:solidFill>
              </a:rPr>
              <a:t>ノイズ</a:t>
            </a:r>
            <a:endParaRPr kumimoji="1" lang="ja-JP" altLang="en-US" sz="3200" dirty="0">
              <a:solidFill>
                <a:schemeClr val="tx1"/>
              </a:solidFill>
            </a:endParaRPr>
          </a:p>
        </p:txBody>
      </p:sp>
      <p:sp>
        <p:nvSpPr>
          <p:cNvPr id="8" name="正方形/長方形 7"/>
          <p:cNvSpPr/>
          <p:nvPr/>
        </p:nvSpPr>
        <p:spPr>
          <a:xfrm>
            <a:off x="467321" y="3381538"/>
            <a:ext cx="7056784" cy="504056"/>
          </a:xfrm>
          <a:prstGeom prst="rect">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smtClean="0">
                <a:solidFill>
                  <a:schemeClr val="tx1"/>
                </a:solidFill>
              </a:rPr>
              <a:t>雑踏</a:t>
            </a:r>
            <a:r>
              <a:rPr lang="ja-JP" altLang="en-US" sz="3200" dirty="0">
                <a:solidFill>
                  <a:schemeClr val="tx1"/>
                </a:solidFill>
              </a:rPr>
              <a:t>音</a:t>
            </a:r>
            <a:endParaRPr kumimoji="1" lang="ja-JP" altLang="en-US" sz="3200" dirty="0">
              <a:solidFill>
                <a:schemeClr val="tx1"/>
              </a:solidFill>
            </a:endParaRPr>
          </a:p>
        </p:txBody>
      </p:sp>
      <p:sp>
        <p:nvSpPr>
          <p:cNvPr id="9" name="正方形/長方形 8"/>
          <p:cNvSpPr/>
          <p:nvPr/>
        </p:nvSpPr>
        <p:spPr>
          <a:xfrm>
            <a:off x="467321" y="3923403"/>
            <a:ext cx="7056784" cy="504056"/>
          </a:xfrm>
          <a:prstGeom prst="rect">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solidFill>
                  <a:schemeClr val="tx1"/>
                </a:solidFill>
              </a:rPr>
              <a:t>雨</a:t>
            </a:r>
            <a:endParaRPr kumimoji="1" lang="ja-JP" altLang="en-US" sz="3200" dirty="0">
              <a:solidFill>
                <a:schemeClr val="tx1"/>
              </a:solidFill>
            </a:endParaRPr>
          </a:p>
        </p:txBody>
      </p:sp>
      <p:sp>
        <p:nvSpPr>
          <p:cNvPr id="10" name="正方形/長方形 9"/>
          <p:cNvSpPr/>
          <p:nvPr/>
        </p:nvSpPr>
        <p:spPr>
          <a:xfrm>
            <a:off x="467321" y="4465268"/>
            <a:ext cx="7056784" cy="504056"/>
          </a:xfrm>
          <a:prstGeom prst="rect">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smtClean="0">
                <a:solidFill>
                  <a:schemeClr val="tx1"/>
                </a:solidFill>
              </a:rPr>
              <a:t>音楽１</a:t>
            </a:r>
            <a:endParaRPr kumimoji="1" lang="en-US" altLang="ja-JP" sz="3200" dirty="0" smtClean="0">
              <a:solidFill>
                <a:schemeClr val="tx1"/>
              </a:solidFill>
            </a:endParaRPr>
          </a:p>
        </p:txBody>
      </p:sp>
      <p:sp>
        <p:nvSpPr>
          <p:cNvPr id="11" name="正方形/長方形 10"/>
          <p:cNvSpPr/>
          <p:nvPr/>
        </p:nvSpPr>
        <p:spPr>
          <a:xfrm>
            <a:off x="467321" y="5005346"/>
            <a:ext cx="7056784" cy="504056"/>
          </a:xfrm>
          <a:prstGeom prst="rect">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smtClean="0">
                <a:solidFill>
                  <a:schemeClr val="tx1"/>
                </a:solidFill>
              </a:rPr>
              <a:t>音楽２</a:t>
            </a:r>
            <a:endParaRPr kumimoji="1" lang="ja-JP" altLang="en-US" sz="3200" dirty="0">
              <a:solidFill>
                <a:schemeClr val="tx1"/>
              </a:solidFill>
            </a:endParaRPr>
          </a:p>
        </p:txBody>
      </p:sp>
      <p:sp>
        <p:nvSpPr>
          <p:cNvPr id="12" name="正方形/長方形 11"/>
          <p:cNvSpPr/>
          <p:nvPr/>
        </p:nvSpPr>
        <p:spPr>
          <a:xfrm>
            <a:off x="3275856" y="1715678"/>
            <a:ext cx="1944216" cy="3793723"/>
          </a:xfrm>
          <a:prstGeom prst="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sz="3200" dirty="0" smtClean="0">
                <a:solidFill>
                  <a:schemeClr val="tx1"/>
                </a:solidFill>
              </a:rPr>
              <a:t>イビキなし</a:t>
            </a:r>
            <a:endParaRPr kumimoji="1" lang="ja-JP" altLang="en-US" sz="3200" dirty="0">
              <a:solidFill>
                <a:schemeClr val="tx1"/>
              </a:solidFill>
            </a:endParaRPr>
          </a:p>
        </p:txBody>
      </p:sp>
      <p:sp>
        <p:nvSpPr>
          <p:cNvPr id="13" name="正方形/長方形 12"/>
          <p:cNvSpPr/>
          <p:nvPr/>
        </p:nvSpPr>
        <p:spPr>
          <a:xfrm>
            <a:off x="5399732" y="1736704"/>
            <a:ext cx="1980580" cy="3793723"/>
          </a:xfrm>
          <a:prstGeom prst="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sz="3200" dirty="0" smtClean="0">
                <a:solidFill>
                  <a:schemeClr val="tx1"/>
                </a:solidFill>
              </a:rPr>
              <a:t>イビキあ</a:t>
            </a:r>
            <a:r>
              <a:rPr lang="ja-JP" altLang="en-US" sz="3200" dirty="0">
                <a:solidFill>
                  <a:schemeClr val="tx1"/>
                </a:solidFill>
              </a:rPr>
              <a:t>り</a:t>
            </a:r>
            <a:endParaRPr kumimoji="1" lang="ja-JP" altLang="en-US" sz="3200" dirty="0">
              <a:solidFill>
                <a:schemeClr val="tx1"/>
              </a:solidFill>
            </a:endParaRPr>
          </a:p>
        </p:txBody>
      </p:sp>
      <p:pic>
        <p:nvPicPr>
          <p:cNvPr id="14" name="maskingSound1_5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2701851" y="2809365"/>
            <a:ext cx="609600" cy="609600"/>
          </a:xfrm>
          <a:prstGeom prst="rect">
            <a:avLst/>
          </a:prstGeom>
        </p:spPr>
      </p:pic>
      <p:pic>
        <p:nvPicPr>
          <p:cNvPr id="15" name="maskingSound2_5s">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3"/>
          <a:stretch>
            <a:fillRect/>
          </a:stretch>
        </p:blipFill>
        <p:spPr>
          <a:xfrm>
            <a:off x="2701851" y="3335652"/>
            <a:ext cx="609600" cy="609600"/>
          </a:xfrm>
          <a:prstGeom prst="rect">
            <a:avLst/>
          </a:prstGeom>
        </p:spPr>
      </p:pic>
      <p:pic>
        <p:nvPicPr>
          <p:cNvPr id="16" name="maskingSound3_5s">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stretch>
            <a:fillRect/>
          </a:stretch>
        </p:blipFill>
        <p:spPr>
          <a:xfrm>
            <a:off x="2701851" y="3903317"/>
            <a:ext cx="609600" cy="609600"/>
          </a:xfrm>
          <a:prstGeom prst="rect">
            <a:avLst/>
          </a:prstGeom>
        </p:spPr>
      </p:pic>
      <p:pic>
        <p:nvPicPr>
          <p:cNvPr id="17" name="maskingSound4_5s">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3"/>
          <a:stretch>
            <a:fillRect/>
          </a:stretch>
        </p:blipFill>
        <p:spPr>
          <a:xfrm>
            <a:off x="2714551" y="4412496"/>
            <a:ext cx="609600" cy="609600"/>
          </a:xfrm>
          <a:prstGeom prst="rect">
            <a:avLst/>
          </a:prstGeom>
        </p:spPr>
      </p:pic>
      <p:pic>
        <p:nvPicPr>
          <p:cNvPr id="18" name="maskingSound5_5s">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3"/>
          <a:stretch>
            <a:fillRect/>
          </a:stretch>
        </p:blipFill>
        <p:spPr>
          <a:xfrm>
            <a:off x="2717056" y="4979640"/>
            <a:ext cx="609600" cy="609600"/>
          </a:xfrm>
          <a:prstGeom prst="rect">
            <a:avLst/>
          </a:prstGeom>
        </p:spPr>
      </p:pic>
      <p:sp>
        <p:nvSpPr>
          <p:cNvPr id="20" name="四角形吹き出し 19"/>
          <p:cNvSpPr/>
          <p:nvPr/>
        </p:nvSpPr>
        <p:spPr>
          <a:xfrm>
            <a:off x="467321" y="5776340"/>
            <a:ext cx="7056784" cy="820639"/>
          </a:xfrm>
          <a:prstGeom prst="wedgeRectCallout">
            <a:avLst>
              <a:gd name="adj1" fmla="val 24367"/>
              <a:gd name="adj2" fmla="val -74479"/>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chemeClr val="tx1"/>
                </a:solidFill>
              </a:rPr>
              <a:t>６種類２パターンの</a:t>
            </a:r>
            <a:r>
              <a:rPr lang="ja-JP" altLang="en-US" sz="3200" b="1" dirty="0" smtClean="0">
                <a:solidFill>
                  <a:schemeClr val="tx1"/>
                </a:solidFill>
              </a:rPr>
              <a:t>１２条件</a:t>
            </a:r>
            <a:r>
              <a:rPr lang="ja-JP" altLang="en-US" sz="2800" dirty="0" smtClean="0">
                <a:solidFill>
                  <a:schemeClr val="tx1"/>
                </a:solidFill>
              </a:rPr>
              <a:t>を用意した．</a:t>
            </a:r>
            <a:endParaRPr kumimoji="1" lang="ja-JP" altLang="en-US" sz="2800" dirty="0">
              <a:solidFill>
                <a:schemeClr val="tx1"/>
              </a:solidFill>
            </a:endParaRPr>
          </a:p>
        </p:txBody>
      </p:sp>
    </p:spTree>
    <p:extLst>
      <p:ext uri="{BB962C8B-B14F-4D97-AF65-F5344CB8AC3E}">
        <p14:creationId xmlns:p14="http://schemas.microsoft.com/office/powerpoint/2010/main" val="174937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ppt_x"/>
                                          </p:val>
                                        </p:tav>
                                        <p:tav tm="100000">
                                          <p:val>
                                            <p:strVal val="#ppt_x"/>
                                          </p:val>
                                        </p:tav>
                                      </p:tavLst>
                                    </p:anim>
                                    <p:anim calcmode="lin" valueType="num">
                                      <p:cBhvr additive="base">
                                        <p:cTn id="1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4"/>
                    </p:tgtEl>
                  </p:cond>
                </p:stCondLst>
                <p:endSync evt="end" delay="0">
                  <p:rtn val="all"/>
                </p:endSync>
                <p:childTnLst>
                  <p:par>
                    <p:cTn id="17" fill="hold">
                      <p:stCondLst>
                        <p:cond delay="0"/>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5000" fill="hold"/>
                                        <p:tgtEl>
                                          <p:spTgt spid="14"/>
                                        </p:tgtEl>
                                      </p:cBhvr>
                                    </p:cmd>
                                  </p:childTnLst>
                                </p:cTn>
                              </p:par>
                            </p:childTnLst>
                          </p:cTn>
                        </p:par>
                      </p:childTnLst>
                    </p:cTn>
                  </p:par>
                </p:childTnLst>
              </p:cTn>
              <p:nextCondLst>
                <p:cond evt="onClick" delay="0">
                  <p:tgtEl>
                    <p:spTgt spid="14"/>
                  </p:tgtEl>
                </p:cond>
              </p:nextCondLst>
            </p:seq>
            <p:audio>
              <p:cMediaNode vol="80000">
                <p:cTn id="21" fill="hold" display="0">
                  <p:stCondLst>
                    <p:cond delay="indefinite"/>
                  </p:stCondLst>
                  <p:endCondLst>
                    <p:cond evt="onStopAudio" delay="0">
                      <p:tgtEl>
                        <p:sldTgt/>
                      </p:tgtEl>
                    </p:cond>
                  </p:endCondLst>
                </p:cTn>
                <p:tgtEl>
                  <p:spTgt spid="14"/>
                </p:tgtEl>
              </p:cMediaNode>
            </p:audio>
            <p:seq concurrent="1" nextAc="seek">
              <p:cTn id="22" restart="whenNotActive" fill="hold" evtFilter="cancelBubble" nodeType="interactiveSeq">
                <p:stCondLst>
                  <p:cond evt="onClick" delay="0">
                    <p:tgtEl>
                      <p:spTgt spid="15"/>
                    </p:tgtEl>
                  </p:cond>
                </p:stCondLst>
                <p:endSync evt="end" delay="0">
                  <p:rtn val="all"/>
                </p:endSync>
                <p:childTnLst>
                  <p:par>
                    <p:cTn id="23" fill="hold">
                      <p:stCondLst>
                        <p:cond delay="0"/>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5000" fill="hold"/>
                                        <p:tgtEl>
                                          <p:spTgt spid="15"/>
                                        </p:tgtEl>
                                      </p:cBhvr>
                                    </p:cmd>
                                  </p:childTnLst>
                                </p:cTn>
                              </p:par>
                            </p:childTnLst>
                          </p:cTn>
                        </p:par>
                      </p:childTnLst>
                    </p:cTn>
                  </p:par>
                </p:childTnLst>
              </p:cTn>
              <p:nextCondLst>
                <p:cond evt="onClick" delay="0">
                  <p:tgtEl>
                    <p:spTgt spid="15"/>
                  </p:tgtEl>
                </p:cond>
              </p:nextCondLst>
            </p:seq>
            <p:audio>
              <p:cMediaNode vol="80000">
                <p:cTn id="27" fill="hold" display="0">
                  <p:stCondLst>
                    <p:cond delay="indefinite"/>
                  </p:stCondLst>
                  <p:endCondLst>
                    <p:cond evt="onStopAudio" delay="0">
                      <p:tgtEl>
                        <p:sldTgt/>
                      </p:tgtEl>
                    </p:cond>
                  </p:endCondLst>
                </p:cTn>
                <p:tgtEl>
                  <p:spTgt spid="15"/>
                </p:tgtEl>
              </p:cMediaNode>
            </p:audio>
            <p:seq concurrent="1" nextAc="seek">
              <p:cTn id="28" restart="whenNotActive" fill="hold" evtFilter="cancelBubble" nodeType="interactiveSeq">
                <p:stCondLst>
                  <p:cond evt="onClick" delay="0">
                    <p:tgtEl>
                      <p:spTgt spid="16"/>
                    </p:tgtEl>
                  </p:cond>
                </p:stCondLst>
                <p:endSync evt="end" delay="0">
                  <p:rtn val="all"/>
                </p:endSync>
                <p:childTnLst>
                  <p:par>
                    <p:cTn id="29" fill="hold">
                      <p:stCondLst>
                        <p:cond delay="0"/>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5000" fill="hold"/>
                                        <p:tgtEl>
                                          <p:spTgt spid="16"/>
                                        </p:tgtEl>
                                      </p:cBhvr>
                                    </p:cmd>
                                  </p:childTnLst>
                                </p:cTn>
                              </p:par>
                            </p:childTnLst>
                          </p:cTn>
                        </p:par>
                      </p:childTnLst>
                    </p:cTn>
                  </p:par>
                </p:childTnLst>
              </p:cTn>
              <p:nextCondLst>
                <p:cond evt="onClick" delay="0">
                  <p:tgtEl>
                    <p:spTgt spid="16"/>
                  </p:tgtEl>
                </p:cond>
              </p:nextCondLst>
            </p:seq>
            <p:audio>
              <p:cMediaNode vol="80000">
                <p:cTn id="33" fill="hold" display="0">
                  <p:stCondLst>
                    <p:cond delay="indefinite"/>
                  </p:stCondLst>
                  <p:endCondLst>
                    <p:cond evt="onStopAudio" delay="0">
                      <p:tgtEl>
                        <p:sldTgt/>
                      </p:tgtEl>
                    </p:cond>
                  </p:endCondLst>
                </p:cTn>
                <p:tgtEl>
                  <p:spTgt spid="16"/>
                </p:tgtEl>
              </p:cMediaNode>
            </p:audio>
            <p:seq concurrent="1" nextAc="seek">
              <p:cTn id="34" restart="whenNotActive" fill="hold" evtFilter="cancelBubble" nodeType="interactiveSeq">
                <p:stCondLst>
                  <p:cond evt="onClick" delay="0">
                    <p:tgtEl>
                      <p:spTgt spid="17"/>
                    </p:tgtEl>
                  </p:cond>
                </p:stCondLst>
                <p:endSync evt="end" delay="0">
                  <p:rtn val="all"/>
                </p:endSync>
                <p:childTnLst>
                  <p:par>
                    <p:cTn id="35" fill="hold">
                      <p:stCondLst>
                        <p:cond delay="0"/>
                      </p:stCondLst>
                      <p:childTnLst>
                        <p:par>
                          <p:cTn id="36" fill="hold">
                            <p:stCondLst>
                              <p:cond delay="0"/>
                            </p:stCondLst>
                            <p:childTnLst>
                              <p:par>
                                <p:cTn id="37" presetID="1" presetClass="mediacall" presetSubtype="0" fill="hold" nodeType="clickEffect">
                                  <p:stCondLst>
                                    <p:cond delay="0"/>
                                  </p:stCondLst>
                                  <p:childTnLst>
                                    <p:cmd type="call" cmd="playFrom(0.0)">
                                      <p:cBhvr>
                                        <p:cTn id="38" dur="5000" fill="hold"/>
                                        <p:tgtEl>
                                          <p:spTgt spid="17"/>
                                        </p:tgtEl>
                                      </p:cBhvr>
                                    </p:cmd>
                                  </p:childTnLst>
                                </p:cTn>
                              </p:par>
                            </p:childTnLst>
                          </p:cTn>
                        </p:par>
                      </p:childTnLst>
                    </p:cTn>
                  </p:par>
                </p:childTnLst>
              </p:cTn>
              <p:nextCondLst>
                <p:cond evt="onClick" delay="0">
                  <p:tgtEl>
                    <p:spTgt spid="17"/>
                  </p:tgtEl>
                </p:cond>
              </p:nextCondLst>
            </p:seq>
            <p:audio>
              <p:cMediaNode vol="80000">
                <p:cTn id="39" fill="hold" display="0">
                  <p:stCondLst>
                    <p:cond delay="indefinite"/>
                  </p:stCondLst>
                  <p:endCondLst>
                    <p:cond evt="onStopAudio" delay="0">
                      <p:tgtEl>
                        <p:sldTgt/>
                      </p:tgtEl>
                    </p:cond>
                  </p:endCondLst>
                </p:cTn>
                <p:tgtEl>
                  <p:spTgt spid="17"/>
                </p:tgtEl>
              </p:cMediaNode>
            </p:audio>
            <p:seq concurrent="1" nextAc="seek">
              <p:cTn id="40" restart="whenNotActive" fill="hold" evtFilter="cancelBubble" nodeType="interactiveSeq">
                <p:stCondLst>
                  <p:cond evt="onClick" delay="0">
                    <p:tgtEl>
                      <p:spTgt spid="18"/>
                    </p:tgtEl>
                  </p:cond>
                </p:stCondLst>
                <p:endSync evt="end" delay="0">
                  <p:rtn val="all"/>
                </p:endSync>
                <p:childTnLst>
                  <p:par>
                    <p:cTn id="41" fill="hold">
                      <p:stCondLst>
                        <p:cond delay="0"/>
                      </p:stCondLst>
                      <p:childTnLst>
                        <p:par>
                          <p:cTn id="42" fill="hold">
                            <p:stCondLst>
                              <p:cond delay="0"/>
                            </p:stCondLst>
                            <p:childTnLst>
                              <p:par>
                                <p:cTn id="43" presetID="1" presetClass="mediacall" presetSubtype="0" fill="hold" nodeType="clickEffect">
                                  <p:stCondLst>
                                    <p:cond delay="0"/>
                                  </p:stCondLst>
                                  <p:childTnLst>
                                    <p:cmd type="call" cmd="playFrom(0.0)">
                                      <p:cBhvr>
                                        <p:cTn id="44" dur="5000" fill="hold"/>
                                        <p:tgtEl>
                                          <p:spTgt spid="18"/>
                                        </p:tgtEl>
                                      </p:cBhvr>
                                    </p:cmd>
                                  </p:childTnLst>
                                </p:cTn>
                              </p:par>
                            </p:childTnLst>
                          </p:cTn>
                        </p:par>
                      </p:childTnLst>
                    </p:cTn>
                  </p:par>
                </p:childTnLst>
              </p:cTn>
              <p:nextCondLst>
                <p:cond evt="onClick" delay="0">
                  <p:tgtEl>
                    <p:spTgt spid="18"/>
                  </p:tgtEl>
                </p:cond>
              </p:nextCondLst>
            </p:seq>
            <p:audio>
              <p:cMediaNode vol="80000">
                <p:cTn id="45" fill="hold" display="0">
                  <p:stCondLst>
                    <p:cond delay="indefinite"/>
                  </p:stCondLst>
                  <p:endCondLst>
                    <p:cond evt="onStopAudio" delay="0">
                      <p:tgtEl>
                        <p:sldTgt/>
                      </p:tgtEl>
                    </p:cond>
                  </p:endCondLst>
                </p:cTn>
                <p:tgtEl>
                  <p:spTgt spid="18"/>
                </p:tgtEl>
              </p:cMediaNode>
            </p:audio>
          </p:childTnLst>
        </p:cTn>
      </p:par>
    </p:tnLst>
    <p:bldLst>
      <p:bldP spid="12" grpId="0" animBg="1"/>
      <p:bldP spid="13" grpId="0" animBg="1"/>
      <p:bldP spid="2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b="1" dirty="0" smtClean="0"/>
              <a:t>実験手順</a:t>
            </a:r>
            <a:endParaRPr kumimoji="1" lang="ja-JP" altLang="en-US" b="1"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17</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3</a:t>
            </a:r>
            <a:endParaRPr lang="ja-JP" altLang="en-US" sz="3600" b="1" dirty="0">
              <a:solidFill>
                <a:schemeClr val="bg1"/>
              </a:solidFill>
            </a:endParaRPr>
          </a:p>
        </p:txBody>
      </p:sp>
      <p:cxnSp>
        <p:nvCxnSpPr>
          <p:cNvPr id="24" name="直線矢印コネクタ 23"/>
          <p:cNvCxnSpPr>
            <a:stCxn id="10" idx="3"/>
          </p:cNvCxnSpPr>
          <p:nvPr/>
        </p:nvCxnSpPr>
        <p:spPr>
          <a:xfrm flipV="1">
            <a:off x="2555131" y="2867221"/>
            <a:ext cx="3241005" cy="132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テキスト ボックス 6"/>
          <p:cNvSpPr txBox="1"/>
          <p:nvPr/>
        </p:nvSpPr>
        <p:spPr>
          <a:xfrm>
            <a:off x="791973" y="5223167"/>
            <a:ext cx="6758581" cy="523220"/>
          </a:xfrm>
          <a:prstGeom prst="rect">
            <a:avLst/>
          </a:prstGeom>
          <a:noFill/>
        </p:spPr>
        <p:txBody>
          <a:bodyPr wrap="none" rtlCol="0">
            <a:spAutoFit/>
          </a:bodyPr>
          <a:lstStyle/>
          <a:p>
            <a:r>
              <a:rPr lang="en-US" altLang="ja-JP" sz="2800" b="1" dirty="0" smtClean="0"/>
              <a:t>※</a:t>
            </a:r>
            <a:r>
              <a:rPr lang="ja-JP" altLang="en-US" sz="2800" b="1" dirty="0" smtClean="0"/>
              <a:t>イビキに気づいたらボタンを押してもらう．</a:t>
            </a:r>
            <a:endParaRPr kumimoji="1" lang="ja-JP" altLang="en-US" sz="2800" b="1" dirty="0"/>
          </a:p>
        </p:txBody>
      </p:sp>
      <p:sp>
        <p:nvSpPr>
          <p:cNvPr id="8" name="テキスト ボックス 7"/>
          <p:cNvSpPr txBox="1"/>
          <p:nvPr/>
        </p:nvSpPr>
        <p:spPr>
          <a:xfrm>
            <a:off x="3601596" y="4610756"/>
            <a:ext cx="1148071" cy="523220"/>
          </a:xfrm>
          <a:prstGeom prst="rect">
            <a:avLst/>
          </a:prstGeom>
          <a:noFill/>
        </p:spPr>
        <p:txBody>
          <a:bodyPr wrap="none" rtlCol="0">
            <a:spAutoFit/>
          </a:bodyPr>
          <a:lstStyle/>
          <a:p>
            <a:r>
              <a:rPr kumimoji="1" lang="ja-JP" altLang="en-US" sz="2800" b="1" dirty="0" smtClean="0"/>
              <a:t>５分間</a:t>
            </a:r>
            <a:endParaRPr kumimoji="1" lang="ja-JP" altLang="en-US" sz="2800" b="1" dirty="0"/>
          </a:p>
        </p:txBody>
      </p:sp>
      <p:sp>
        <p:nvSpPr>
          <p:cNvPr id="10" name="正方形/長方形 9"/>
          <p:cNvSpPr/>
          <p:nvPr/>
        </p:nvSpPr>
        <p:spPr>
          <a:xfrm>
            <a:off x="250825" y="2566633"/>
            <a:ext cx="2304306" cy="603834"/>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smtClean="0">
                <a:solidFill>
                  <a:schemeClr val="tx1"/>
                </a:solidFill>
              </a:rPr>
              <a:t>マスキング音</a:t>
            </a:r>
            <a:endParaRPr kumimoji="1" lang="ja-JP" altLang="en-US" sz="2800" b="1" dirty="0">
              <a:solidFill>
                <a:schemeClr val="tx1"/>
              </a:solidFill>
            </a:endParaRPr>
          </a:p>
        </p:txBody>
      </p:sp>
      <p:sp>
        <p:nvSpPr>
          <p:cNvPr id="11" name="正方形/長方形 10"/>
          <p:cNvSpPr/>
          <p:nvPr/>
        </p:nvSpPr>
        <p:spPr>
          <a:xfrm>
            <a:off x="250825" y="3384885"/>
            <a:ext cx="2304306" cy="603834"/>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a:solidFill>
                  <a:schemeClr val="tx1"/>
                </a:solidFill>
              </a:rPr>
              <a:t>課題</a:t>
            </a:r>
            <a:endParaRPr kumimoji="1" lang="ja-JP" altLang="en-US" sz="2800" b="1" dirty="0">
              <a:solidFill>
                <a:schemeClr val="tx1"/>
              </a:solidFill>
            </a:endParaRPr>
          </a:p>
        </p:txBody>
      </p:sp>
      <p:cxnSp>
        <p:nvCxnSpPr>
          <p:cNvPr id="14" name="直線矢印コネクタ 13"/>
          <p:cNvCxnSpPr>
            <a:stCxn id="11" idx="3"/>
            <a:endCxn id="12" idx="1"/>
          </p:cNvCxnSpPr>
          <p:nvPr/>
        </p:nvCxnSpPr>
        <p:spPr>
          <a:xfrm>
            <a:off x="2555131" y="3686802"/>
            <a:ext cx="3241005"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四角形吹き出し 27"/>
          <p:cNvSpPr/>
          <p:nvPr/>
        </p:nvSpPr>
        <p:spPr>
          <a:xfrm>
            <a:off x="2704950" y="1305014"/>
            <a:ext cx="504056" cy="1369881"/>
          </a:xfrm>
          <a:prstGeom prst="wedgeRectCallou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2800" dirty="0" smtClean="0">
                <a:solidFill>
                  <a:schemeClr val="tx1"/>
                </a:solidFill>
              </a:rPr>
              <a:t>イビキ</a:t>
            </a:r>
            <a:endParaRPr kumimoji="1" lang="ja-JP" altLang="en-US" sz="2800" dirty="0">
              <a:solidFill>
                <a:schemeClr val="tx1"/>
              </a:solidFill>
            </a:endParaRPr>
          </a:p>
        </p:txBody>
      </p:sp>
      <p:sp>
        <p:nvSpPr>
          <p:cNvPr id="29" name="四角形吹き出し 28"/>
          <p:cNvSpPr/>
          <p:nvPr/>
        </p:nvSpPr>
        <p:spPr>
          <a:xfrm>
            <a:off x="3275856" y="1305014"/>
            <a:ext cx="504056" cy="1369881"/>
          </a:xfrm>
          <a:prstGeom prst="wedgeRectCallou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2800" dirty="0" smtClean="0">
                <a:solidFill>
                  <a:schemeClr val="tx1"/>
                </a:solidFill>
              </a:rPr>
              <a:t>イビキ</a:t>
            </a:r>
            <a:endParaRPr kumimoji="1" lang="ja-JP" altLang="en-US" sz="2800" dirty="0">
              <a:solidFill>
                <a:schemeClr val="tx1"/>
              </a:solidFill>
            </a:endParaRPr>
          </a:p>
        </p:txBody>
      </p:sp>
      <p:sp>
        <p:nvSpPr>
          <p:cNvPr id="30" name="四角形吹き出し 29"/>
          <p:cNvSpPr/>
          <p:nvPr/>
        </p:nvSpPr>
        <p:spPr>
          <a:xfrm>
            <a:off x="4067944" y="1305014"/>
            <a:ext cx="504056" cy="1369881"/>
          </a:xfrm>
          <a:prstGeom prst="wedgeRectCallou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2800" dirty="0" smtClean="0">
                <a:solidFill>
                  <a:schemeClr val="tx1"/>
                </a:solidFill>
              </a:rPr>
              <a:t>イビキ</a:t>
            </a:r>
            <a:endParaRPr kumimoji="1" lang="ja-JP" altLang="en-US" sz="2800" dirty="0">
              <a:solidFill>
                <a:schemeClr val="tx1"/>
              </a:solidFill>
            </a:endParaRPr>
          </a:p>
        </p:txBody>
      </p:sp>
      <p:sp>
        <p:nvSpPr>
          <p:cNvPr id="31" name="四角形吹き出し 30"/>
          <p:cNvSpPr/>
          <p:nvPr/>
        </p:nvSpPr>
        <p:spPr>
          <a:xfrm>
            <a:off x="5292080" y="1305014"/>
            <a:ext cx="504056" cy="1369881"/>
          </a:xfrm>
          <a:prstGeom prst="wedgeRectCallou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2800" dirty="0" smtClean="0">
                <a:solidFill>
                  <a:schemeClr val="tx1"/>
                </a:solidFill>
              </a:rPr>
              <a:t>イビキ</a:t>
            </a:r>
            <a:endParaRPr kumimoji="1" lang="ja-JP" altLang="en-US" sz="2800" dirty="0">
              <a:solidFill>
                <a:schemeClr val="tx1"/>
              </a:solidFill>
            </a:endParaRPr>
          </a:p>
        </p:txBody>
      </p:sp>
      <p:sp>
        <p:nvSpPr>
          <p:cNvPr id="32" name="左中かっこ 31"/>
          <p:cNvSpPr/>
          <p:nvPr/>
        </p:nvSpPr>
        <p:spPr>
          <a:xfrm rot="16200000">
            <a:off x="3928045" y="2726875"/>
            <a:ext cx="504056" cy="3232127"/>
          </a:xfrm>
          <a:prstGeom prst="leftBrace">
            <a:avLst/>
          </a:prstGeom>
          <a:ln w="381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nvGrpSpPr>
          <p:cNvPr id="35" name="グループ化 34"/>
          <p:cNvGrpSpPr/>
          <p:nvPr/>
        </p:nvGrpSpPr>
        <p:grpSpPr>
          <a:xfrm>
            <a:off x="5796136" y="3384885"/>
            <a:ext cx="3024337" cy="1749091"/>
            <a:chOff x="5796136" y="3384885"/>
            <a:chExt cx="3024337" cy="1749091"/>
          </a:xfrm>
        </p:grpSpPr>
        <p:sp>
          <p:nvSpPr>
            <p:cNvPr id="9" name="テキスト ボックス 8"/>
            <p:cNvSpPr txBox="1"/>
            <p:nvPr/>
          </p:nvSpPr>
          <p:spPr>
            <a:xfrm>
              <a:off x="7554870" y="4610756"/>
              <a:ext cx="1152880" cy="523220"/>
            </a:xfrm>
            <a:prstGeom prst="rect">
              <a:avLst/>
            </a:prstGeom>
            <a:noFill/>
          </p:spPr>
          <p:txBody>
            <a:bodyPr wrap="none" rtlCol="0">
              <a:spAutoFit/>
            </a:bodyPr>
            <a:lstStyle/>
            <a:p>
              <a:r>
                <a:rPr lang="ja-JP" altLang="en-US" sz="2800" b="1" dirty="0"/>
                <a:t>２</a:t>
              </a:r>
              <a:r>
                <a:rPr kumimoji="1" lang="ja-JP" altLang="en-US" sz="2800" b="1" dirty="0" smtClean="0"/>
                <a:t>分間</a:t>
              </a:r>
              <a:endParaRPr kumimoji="1" lang="ja-JP" altLang="en-US" sz="2800" b="1" dirty="0"/>
            </a:p>
          </p:txBody>
        </p:sp>
        <p:sp>
          <p:nvSpPr>
            <p:cNvPr id="12" name="正方形/長方形 11"/>
            <p:cNvSpPr/>
            <p:nvPr/>
          </p:nvSpPr>
          <p:spPr>
            <a:xfrm>
              <a:off x="5796136" y="3384885"/>
              <a:ext cx="1646013" cy="603834"/>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smtClean="0">
                  <a:solidFill>
                    <a:schemeClr val="tx1"/>
                  </a:solidFill>
                </a:rPr>
                <a:t>主観</a:t>
              </a:r>
              <a:r>
                <a:rPr lang="ja-JP" altLang="en-US" sz="2800" b="1" dirty="0">
                  <a:solidFill>
                    <a:schemeClr val="tx1"/>
                  </a:solidFill>
                </a:rPr>
                <a:t>評価</a:t>
              </a:r>
              <a:endParaRPr kumimoji="1" lang="ja-JP" altLang="en-US" sz="2800" b="1" dirty="0">
                <a:solidFill>
                  <a:schemeClr val="tx1"/>
                </a:solidFill>
              </a:endParaRPr>
            </a:p>
          </p:txBody>
        </p:sp>
        <p:cxnSp>
          <p:nvCxnSpPr>
            <p:cNvPr id="15" name="直線矢印コネクタ 14"/>
            <p:cNvCxnSpPr>
              <a:stCxn id="12" idx="3"/>
            </p:cNvCxnSpPr>
            <p:nvPr/>
          </p:nvCxnSpPr>
          <p:spPr>
            <a:xfrm>
              <a:off x="7442149" y="3686802"/>
              <a:ext cx="137832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左中かっこ 33"/>
            <p:cNvSpPr/>
            <p:nvPr/>
          </p:nvSpPr>
          <p:spPr>
            <a:xfrm rot="16200000">
              <a:off x="7879284" y="3652171"/>
              <a:ext cx="504056" cy="1378322"/>
            </a:xfrm>
            <a:prstGeom prst="leftBrace">
              <a:avLst/>
            </a:prstGeom>
            <a:ln w="381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87033"/>
            <a:ext cx="2952651" cy="1422087"/>
          </a:xfrm>
          <a:prstGeom prst="rect">
            <a:avLst/>
          </a:prstGeom>
        </p:spPr>
      </p:pic>
    </p:spTree>
    <p:extLst>
      <p:ext uri="{BB962C8B-B14F-4D97-AF65-F5344CB8AC3E}">
        <p14:creationId xmlns:p14="http://schemas.microsoft.com/office/powerpoint/2010/main" val="3483623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課題</a:t>
            </a:r>
            <a:endParaRPr kumimoji="1" lang="ja-JP" altLang="en-US" dirty="0"/>
          </a:p>
        </p:txBody>
      </p:sp>
      <p:sp>
        <p:nvSpPr>
          <p:cNvPr id="3" name="コンテンツ プレースホルダー 2"/>
          <p:cNvSpPr>
            <a:spLocks noGrp="1"/>
          </p:cNvSpPr>
          <p:nvPr>
            <p:ph idx="1"/>
          </p:nvPr>
        </p:nvSpPr>
        <p:spPr>
          <a:xfrm>
            <a:off x="468313" y="1124868"/>
            <a:ext cx="8352159" cy="4824412"/>
          </a:xfrm>
        </p:spPr>
        <p:txBody>
          <a:bodyPr/>
          <a:lstStyle/>
          <a:p>
            <a:r>
              <a:rPr kumimoji="1" lang="ja-JP" altLang="en-US" sz="3200" dirty="0" smtClean="0"/>
              <a:t>日本語の文法問題を出題</a:t>
            </a:r>
            <a:endParaRPr kumimoji="1" lang="en-US" altLang="ja-JP" sz="3200" dirty="0" smtClean="0"/>
          </a:p>
          <a:p>
            <a:pPr lvl="1">
              <a:lnSpc>
                <a:spcPct val="150000"/>
              </a:lnSpc>
            </a:pPr>
            <a:r>
              <a:rPr lang="ja-JP" altLang="en-US" sz="2400" dirty="0" smtClean="0"/>
              <a:t>先生の顔を（），先生が紹介してくれた会社に面接に行った．</a:t>
            </a:r>
            <a:endParaRPr lang="en-US" altLang="ja-JP" sz="2400" dirty="0" smtClean="0"/>
          </a:p>
          <a:p>
            <a:pPr marL="857250" lvl="2" indent="0">
              <a:buNone/>
            </a:pPr>
            <a:r>
              <a:rPr kumimoji="1" lang="ja-JP" altLang="en-US" sz="2200" dirty="0" smtClean="0"/>
              <a:t>１．売って</a:t>
            </a:r>
            <a:r>
              <a:rPr kumimoji="1" lang="en-US" altLang="ja-JP" sz="2200" dirty="0" smtClean="0"/>
              <a:t>	</a:t>
            </a:r>
            <a:r>
              <a:rPr kumimoji="1" lang="ja-JP" altLang="en-US" sz="2200" dirty="0" smtClean="0"/>
              <a:t>２．立てて</a:t>
            </a:r>
            <a:r>
              <a:rPr kumimoji="1" lang="en-US" altLang="ja-JP" sz="2200" dirty="0" smtClean="0"/>
              <a:t>	</a:t>
            </a:r>
            <a:r>
              <a:rPr kumimoji="1" lang="ja-JP" altLang="en-US" sz="2200" dirty="0" smtClean="0"/>
              <a:t>３．見て</a:t>
            </a:r>
            <a:r>
              <a:rPr kumimoji="1" lang="en-US" altLang="ja-JP" sz="2200" dirty="0" smtClean="0"/>
              <a:t>	</a:t>
            </a:r>
            <a:r>
              <a:rPr kumimoji="1" lang="ja-JP" altLang="en-US" sz="2200" dirty="0" smtClean="0"/>
              <a:t>４．使って</a:t>
            </a:r>
            <a:endParaRPr lang="en-US" altLang="ja-JP" sz="2400" dirty="0"/>
          </a:p>
          <a:p>
            <a:pPr marL="914400" lvl="1" indent="-457200">
              <a:lnSpc>
                <a:spcPct val="150000"/>
              </a:lnSpc>
            </a:pPr>
            <a:r>
              <a:rPr kumimoji="1" lang="ja-JP" altLang="en-US" sz="2400" dirty="0"/>
              <a:t>君</a:t>
            </a:r>
            <a:r>
              <a:rPr kumimoji="1" lang="ja-JP" altLang="en-US" sz="2400" dirty="0" smtClean="0"/>
              <a:t>は</a:t>
            </a:r>
            <a:r>
              <a:rPr kumimoji="1" lang="ja-JP" altLang="en-US" sz="2400" u="sng" dirty="0" smtClean="0"/>
              <a:t>す</a:t>
            </a:r>
            <a:r>
              <a:rPr kumimoji="1" lang="ja-JP" altLang="en-US" sz="2400" u="sng" dirty="0" err="1" smtClean="0"/>
              <a:t>じが</a:t>
            </a:r>
            <a:r>
              <a:rPr kumimoji="1" lang="ja-JP" altLang="en-US" sz="2400" u="sng" dirty="0" smtClean="0"/>
              <a:t>いい</a:t>
            </a:r>
            <a:r>
              <a:rPr kumimoji="1" lang="ja-JP" altLang="en-US" sz="2400" dirty="0" smtClean="0"/>
              <a:t>から，きっとすぐに上手になるよ．</a:t>
            </a:r>
            <a:endParaRPr kumimoji="1" lang="en-US" altLang="ja-JP" sz="2400" dirty="0" smtClean="0"/>
          </a:p>
          <a:p>
            <a:pPr marL="857250" lvl="2" indent="0">
              <a:buNone/>
            </a:pPr>
            <a:r>
              <a:rPr lang="ja-JP" altLang="en-US" sz="2200" dirty="0" smtClean="0"/>
              <a:t>１．真面目だ</a:t>
            </a:r>
            <a:r>
              <a:rPr lang="en-US" altLang="ja-JP" sz="2200" dirty="0" smtClean="0"/>
              <a:t>	</a:t>
            </a:r>
            <a:r>
              <a:rPr lang="ja-JP" altLang="en-US" sz="2200" dirty="0" smtClean="0"/>
              <a:t>２．姿勢がいい</a:t>
            </a:r>
            <a:r>
              <a:rPr lang="en-US" altLang="ja-JP" sz="2200" dirty="0" smtClean="0"/>
              <a:t>	</a:t>
            </a:r>
            <a:r>
              <a:rPr lang="ja-JP" altLang="en-US" sz="2200" dirty="0" smtClean="0"/>
              <a:t>３．体力がある</a:t>
            </a:r>
            <a:r>
              <a:rPr lang="en-US" altLang="ja-JP" sz="2200" dirty="0" smtClean="0"/>
              <a:t>	</a:t>
            </a:r>
            <a:r>
              <a:rPr lang="ja-JP" altLang="en-US" sz="2200" dirty="0" smtClean="0"/>
              <a:t>４．素質がある</a:t>
            </a:r>
            <a:endParaRPr lang="en-US" altLang="ja-JP" sz="2200" dirty="0" smtClean="0"/>
          </a:p>
          <a:p>
            <a:pPr marL="914400" lvl="1" indent="-457200">
              <a:lnSpc>
                <a:spcPct val="150000"/>
              </a:lnSpc>
            </a:pPr>
            <a:r>
              <a:rPr kumimoji="1" lang="ja-JP" altLang="en-US" sz="2400" dirty="0" smtClean="0"/>
              <a:t>一緒に使う言葉を線で結ぶ</a:t>
            </a:r>
            <a:endParaRPr kumimoji="1" lang="en-US" altLang="ja-JP" sz="2400" dirty="0" smtClean="0"/>
          </a:p>
          <a:p>
            <a:pPr marL="857250" lvl="2" indent="0">
              <a:buNone/>
            </a:pPr>
            <a:r>
              <a:rPr lang="ja-JP" altLang="en-US" sz="2200" dirty="0" smtClean="0"/>
              <a:t>罪・ミス・失敗・犯罪</a:t>
            </a:r>
            <a:r>
              <a:rPr lang="en-US" altLang="ja-JP" sz="2200" dirty="0"/>
              <a:t>	</a:t>
            </a:r>
            <a:r>
              <a:rPr lang="ja-JP" altLang="en-US" sz="2200" dirty="0" smtClean="0"/>
              <a:t>・</a:t>
            </a:r>
            <a:r>
              <a:rPr lang="en-US" altLang="ja-JP" sz="2200" dirty="0" smtClean="0"/>
              <a:t>	</a:t>
            </a:r>
            <a:r>
              <a:rPr lang="ja-JP" altLang="en-US" sz="2200" dirty="0" smtClean="0"/>
              <a:t>・</a:t>
            </a:r>
            <a:r>
              <a:rPr lang="en-US" altLang="ja-JP" sz="2200" dirty="0" smtClean="0"/>
              <a:t>	</a:t>
            </a:r>
            <a:r>
              <a:rPr lang="ja-JP" altLang="en-US" sz="2200" dirty="0" smtClean="0"/>
              <a:t>をさらう</a:t>
            </a:r>
            <a:endParaRPr lang="en-US" altLang="ja-JP" sz="2200" dirty="0" smtClean="0"/>
          </a:p>
          <a:p>
            <a:pPr marL="857250" lvl="2" indent="0">
              <a:buNone/>
            </a:pPr>
            <a:r>
              <a:rPr kumimoji="1" lang="ja-JP" altLang="en-US" sz="2200" dirty="0" smtClean="0"/>
              <a:t>飢え・空腹・雨風・寒さ</a:t>
            </a:r>
            <a:r>
              <a:rPr kumimoji="1" lang="en-US" altLang="ja-JP" sz="2200" dirty="0" smtClean="0"/>
              <a:t>	</a:t>
            </a:r>
            <a:r>
              <a:rPr kumimoji="1" lang="ja-JP" altLang="en-US" sz="2200" dirty="0" smtClean="0"/>
              <a:t>・</a:t>
            </a:r>
            <a:r>
              <a:rPr kumimoji="1" lang="en-US" altLang="ja-JP" sz="2200" dirty="0" smtClean="0"/>
              <a:t>	</a:t>
            </a:r>
            <a:r>
              <a:rPr kumimoji="1" lang="ja-JP" altLang="en-US" sz="2200" dirty="0" smtClean="0"/>
              <a:t>・</a:t>
            </a:r>
            <a:r>
              <a:rPr kumimoji="1" lang="en-US" altLang="ja-JP" sz="2200" dirty="0" smtClean="0"/>
              <a:t>	</a:t>
            </a:r>
            <a:r>
              <a:rPr kumimoji="1" lang="ja-JP" altLang="en-US" sz="2200" dirty="0" smtClean="0"/>
              <a:t>をしのぐ</a:t>
            </a:r>
            <a:endParaRPr kumimoji="1" lang="en-US" altLang="ja-JP" sz="2200" dirty="0" smtClean="0"/>
          </a:p>
          <a:p>
            <a:pPr marL="857250" lvl="2" indent="0">
              <a:buNone/>
            </a:pPr>
            <a:r>
              <a:rPr lang="ja-JP" altLang="en-US" sz="2200" dirty="0" smtClean="0"/>
              <a:t>人気・話題・優勝</a:t>
            </a:r>
            <a:r>
              <a:rPr lang="en-US" altLang="ja-JP" sz="2200" dirty="0" smtClean="0"/>
              <a:t>	</a:t>
            </a:r>
            <a:r>
              <a:rPr lang="ja-JP" altLang="en-US" sz="2200" dirty="0" smtClean="0"/>
              <a:t>・</a:t>
            </a:r>
            <a:r>
              <a:rPr lang="en-US" altLang="ja-JP" sz="2200" dirty="0" smtClean="0"/>
              <a:t>	</a:t>
            </a:r>
            <a:r>
              <a:rPr lang="ja-JP" altLang="en-US" sz="2200" dirty="0" smtClean="0"/>
              <a:t>・</a:t>
            </a:r>
            <a:r>
              <a:rPr lang="en-US" altLang="ja-JP" sz="2200" dirty="0" smtClean="0"/>
              <a:t>	</a:t>
            </a:r>
            <a:r>
              <a:rPr lang="ja-JP" altLang="en-US" sz="2200" dirty="0" smtClean="0"/>
              <a:t>を犯す</a:t>
            </a:r>
            <a:endParaRPr lang="en-US" altLang="ja-JP" sz="2200" dirty="0" smtClean="0"/>
          </a:p>
          <a:p>
            <a:pPr marL="857250" lvl="2" indent="0">
              <a:buNone/>
            </a:pPr>
            <a:r>
              <a:rPr kumimoji="1" lang="ja-JP" altLang="en-US" sz="2200" dirty="0" smtClean="0"/>
              <a:t>氷・岩・骨・夢</a:t>
            </a:r>
            <a:r>
              <a:rPr kumimoji="1" lang="en-US" altLang="ja-JP" sz="2200" dirty="0" smtClean="0"/>
              <a:t>		</a:t>
            </a:r>
            <a:r>
              <a:rPr kumimoji="1" lang="ja-JP" altLang="en-US" sz="2200" dirty="0" smtClean="0"/>
              <a:t>・</a:t>
            </a:r>
            <a:r>
              <a:rPr kumimoji="1" lang="en-US" altLang="ja-JP" sz="2200" dirty="0" smtClean="0"/>
              <a:t>	</a:t>
            </a:r>
            <a:r>
              <a:rPr kumimoji="1" lang="ja-JP" altLang="en-US" sz="2200" dirty="0" smtClean="0"/>
              <a:t>・</a:t>
            </a:r>
            <a:r>
              <a:rPr kumimoji="1" lang="en-US" altLang="ja-JP" sz="2200" dirty="0" smtClean="0"/>
              <a:t>	</a:t>
            </a:r>
            <a:r>
              <a:rPr kumimoji="1" lang="ja-JP" altLang="en-US" sz="2200" dirty="0" smtClean="0"/>
              <a:t>を砕く</a:t>
            </a:r>
            <a:endParaRPr kumimoji="1" lang="en-US" altLang="ja-JP" sz="2200" dirty="0" smtClean="0"/>
          </a:p>
          <a:p>
            <a:pPr marL="57150" indent="0">
              <a:lnSpc>
                <a:spcPct val="150000"/>
              </a:lnSpc>
              <a:buNone/>
            </a:pPr>
            <a:r>
              <a:rPr lang="ja-JP" altLang="en-US" dirty="0" smtClean="0"/>
              <a:t>出典 ： 「スリーエーネットワーク </a:t>
            </a:r>
            <a:r>
              <a:rPr lang="ja-JP" altLang="en-US" dirty="0"/>
              <a:t>新完全マスター語彙 日本語能力</a:t>
            </a:r>
            <a:r>
              <a:rPr lang="ja-JP" altLang="en-US" dirty="0" smtClean="0"/>
              <a:t>試験 </a:t>
            </a:r>
            <a:r>
              <a:rPr lang="en-US" altLang="ja-JP" dirty="0" smtClean="0"/>
              <a:t>N1</a:t>
            </a:r>
            <a:r>
              <a:rPr lang="ja-JP" altLang="en-US" dirty="0" smtClean="0"/>
              <a:t>」</a:t>
            </a:r>
            <a:endParaRPr kumimoji="1" lang="en-US" altLang="ja-JP" dirty="0" smtClean="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18</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3</a:t>
            </a:r>
            <a:endParaRPr lang="ja-JP" altLang="en-US" sz="3600" b="1" dirty="0">
              <a:solidFill>
                <a:schemeClr val="bg1"/>
              </a:solidFill>
            </a:endParaRPr>
          </a:p>
        </p:txBody>
      </p:sp>
    </p:spTree>
    <p:extLst>
      <p:ext uri="{BB962C8B-B14F-4D97-AF65-F5344CB8AC3E}">
        <p14:creationId xmlns:p14="http://schemas.microsoft.com/office/powerpoint/2010/main" val="4074636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500"/>
                                        <p:tgtEl>
                                          <p:spTgt spid="3">
                                            <p:txEl>
                                              <p:pRg st="5" end="5"/>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fade">
                                      <p:cBhvr>
                                        <p:cTn id="25" dur="500"/>
                                        <p:tgtEl>
                                          <p:spTgt spid="3">
                                            <p:txEl>
                                              <p:pRg st="7" end="7"/>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fade">
                                      <p:cBhvr>
                                        <p:cTn id="28" dur="500"/>
                                        <p:tgtEl>
                                          <p:spTgt spid="3">
                                            <p:txEl>
                                              <p:pRg st="8" end="8"/>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Effect transition="in" filter="fade">
                                      <p:cBhvr>
                                        <p:cTn id="31" dur="500"/>
                                        <p:tgtEl>
                                          <p:spTgt spid="3">
                                            <p:txEl>
                                              <p:pRg st="9" end="9"/>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10" end="10"/>
                                            </p:txEl>
                                          </p:spTgt>
                                        </p:tgtEl>
                                        <p:attrNameLst>
                                          <p:attrName>style.visibility</p:attrName>
                                        </p:attrNameLst>
                                      </p:cBhvr>
                                      <p:to>
                                        <p:strVal val="visible"/>
                                      </p:to>
                                    </p:set>
                                    <p:animEffect transition="in" filter="fade">
                                      <p:cBhvr>
                                        <p:cTn id="34"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b="1" dirty="0" smtClean="0"/>
              <a:t>実験手順</a:t>
            </a:r>
            <a:endParaRPr kumimoji="1" lang="ja-JP" altLang="en-US" b="1"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19</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3</a:t>
            </a:r>
            <a:endParaRPr lang="ja-JP" altLang="en-US" sz="3600" b="1" dirty="0">
              <a:solidFill>
                <a:schemeClr val="bg1"/>
              </a:solidFill>
            </a:endParaRPr>
          </a:p>
        </p:txBody>
      </p:sp>
      <p:cxnSp>
        <p:nvCxnSpPr>
          <p:cNvPr id="24" name="直線矢印コネクタ 23"/>
          <p:cNvCxnSpPr>
            <a:stCxn id="10" idx="3"/>
          </p:cNvCxnSpPr>
          <p:nvPr/>
        </p:nvCxnSpPr>
        <p:spPr>
          <a:xfrm flipV="1">
            <a:off x="2555131" y="2867221"/>
            <a:ext cx="3241005" cy="132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テキスト ボックス 6"/>
          <p:cNvSpPr txBox="1"/>
          <p:nvPr/>
        </p:nvSpPr>
        <p:spPr>
          <a:xfrm>
            <a:off x="791973" y="5223167"/>
            <a:ext cx="6758581" cy="523220"/>
          </a:xfrm>
          <a:prstGeom prst="rect">
            <a:avLst/>
          </a:prstGeom>
          <a:noFill/>
        </p:spPr>
        <p:txBody>
          <a:bodyPr wrap="none" rtlCol="0">
            <a:spAutoFit/>
          </a:bodyPr>
          <a:lstStyle/>
          <a:p>
            <a:r>
              <a:rPr lang="en-US" altLang="ja-JP" sz="2800" b="1" dirty="0" smtClean="0"/>
              <a:t>※</a:t>
            </a:r>
            <a:r>
              <a:rPr lang="ja-JP" altLang="en-US" sz="2800" b="1" dirty="0" smtClean="0"/>
              <a:t>イビキに気づいたらボタンを押してもらう．</a:t>
            </a:r>
            <a:endParaRPr kumimoji="1" lang="ja-JP" altLang="en-US" sz="2800" b="1" dirty="0"/>
          </a:p>
        </p:txBody>
      </p:sp>
      <p:sp>
        <p:nvSpPr>
          <p:cNvPr id="8" name="テキスト ボックス 7"/>
          <p:cNvSpPr txBox="1"/>
          <p:nvPr/>
        </p:nvSpPr>
        <p:spPr>
          <a:xfrm>
            <a:off x="3601596" y="4610756"/>
            <a:ext cx="1148071" cy="523220"/>
          </a:xfrm>
          <a:prstGeom prst="rect">
            <a:avLst/>
          </a:prstGeom>
          <a:noFill/>
        </p:spPr>
        <p:txBody>
          <a:bodyPr wrap="none" rtlCol="0">
            <a:spAutoFit/>
          </a:bodyPr>
          <a:lstStyle/>
          <a:p>
            <a:r>
              <a:rPr kumimoji="1" lang="ja-JP" altLang="en-US" sz="2800" b="1" dirty="0" smtClean="0"/>
              <a:t>５分間</a:t>
            </a:r>
            <a:endParaRPr kumimoji="1" lang="ja-JP" altLang="en-US" sz="2800" b="1" dirty="0"/>
          </a:p>
        </p:txBody>
      </p:sp>
      <p:sp>
        <p:nvSpPr>
          <p:cNvPr id="10" name="正方形/長方形 9"/>
          <p:cNvSpPr/>
          <p:nvPr/>
        </p:nvSpPr>
        <p:spPr>
          <a:xfrm>
            <a:off x="250825" y="2566633"/>
            <a:ext cx="2304306" cy="603834"/>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smtClean="0">
                <a:solidFill>
                  <a:schemeClr val="tx1"/>
                </a:solidFill>
              </a:rPr>
              <a:t>マスキング音</a:t>
            </a:r>
            <a:endParaRPr kumimoji="1" lang="ja-JP" altLang="en-US" sz="2800" b="1" dirty="0">
              <a:solidFill>
                <a:schemeClr val="tx1"/>
              </a:solidFill>
            </a:endParaRPr>
          </a:p>
        </p:txBody>
      </p:sp>
      <p:sp>
        <p:nvSpPr>
          <p:cNvPr id="11" name="正方形/長方形 10"/>
          <p:cNvSpPr/>
          <p:nvPr/>
        </p:nvSpPr>
        <p:spPr>
          <a:xfrm>
            <a:off x="250825" y="3384885"/>
            <a:ext cx="2304306" cy="603834"/>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a:solidFill>
                  <a:schemeClr val="tx1"/>
                </a:solidFill>
              </a:rPr>
              <a:t>課題</a:t>
            </a:r>
            <a:endParaRPr kumimoji="1" lang="ja-JP" altLang="en-US" sz="2800" b="1" dirty="0">
              <a:solidFill>
                <a:schemeClr val="tx1"/>
              </a:solidFill>
            </a:endParaRPr>
          </a:p>
        </p:txBody>
      </p:sp>
      <p:cxnSp>
        <p:nvCxnSpPr>
          <p:cNvPr id="14" name="直線矢印コネクタ 13"/>
          <p:cNvCxnSpPr>
            <a:stCxn id="11" idx="3"/>
            <a:endCxn id="12" idx="1"/>
          </p:cNvCxnSpPr>
          <p:nvPr/>
        </p:nvCxnSpPr>
        <p:spPr>
          <a:xfrm>
            <a:off x="2555131" y="3686802"/>
            <a:ext cx="3241005"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四角形吹き出し 27"/>
          <p:cNvSpPr/>
          <p:nvPr/>
        </p:nvSpPr>
        <p:spPr>
          <a:xfrm>
            <a:off x="2704950" y="1305014"/>
            <a:ext cx="504056" cy="1369881"/>
          </a:xfrm>
          <a:prstGeom prst="wedgeRectCallou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2800" dirty="0" smtClean="0">
                <a:solidFill>
                  <a:schemeClr val="tx1"/>
                </a:solidFill>
              </a:rPr>
              <a:t>イビキ</a:t>
            </a:r>
            <a:endParaRPr kumimoji="1" lang="ja-JP" altLang="en-US" sz="2800" dirty="0">
              <a:solidFill>
                <a:schemeClr val="tx1"/>
              </a:solidFill>
            </a:endParaRPr>
          </a:p>
        </p:txBody>
      </p:sp>
      <p:sp>
        <p:nvSpPr>
          <p:cNvPr id="29" name="四角形吹き出し 28"/>
          <p:cNvSpPr/>
          <p:nvPr/>
        </p:nvSpPr>
        <p:spPr>
          <a:xfrm>
            <a:off x="3275856" y="1305014"/>
            <a:ext cx="504056" cy="1369881"/>
          </a:xfrm>
          <a:prstGeom prst="wedgeRectCallou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2800" dirty="0" smtClean="0">
                <a:solidFill>
                  <a:schemeClr val="tx1"/>
                </a:solidFill>
              </a:rPr>
              <a:t>イビキ</a:t>
            </a:r>
            <a:endParaRPr kumimoji="1" lang="ja-JP" altLang="en-US" sz="2800" dirty="0">
              <a:solidFill>
                <a:schemeClr val="tx1"/>
              </a:solidFill>
            </a:endParaRPr>
          </a:p>
        </p:txBody>
      </p:sp>
      <p:sp>
        <p:nvSpPr>
          <p:cNvPr id="30" name="四角形吹き出し 29"/>
          <p:cNvSpPr/>
          <p:nvPr/>
        </p:nvSpPr>
        <p:spPr>
          <a:xfrm>
            <a:off x="4067944" y="1305014"/>
            <a:ext cx="504056" cy="1369881"/>
          </a:xfrm>
          <a:prstGeom prst="wedgeRectCallou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2800" dirty="0" smtClean="0">
                <a:solidFill>
                  <a:schemeClr val="tx1"/>
                </a:solidFill>
              </a:rPr>
              <a:t>イビキ</a:t>
            </a:r>
            <a:endParaRPr kumimoji="1" lang="ja-JP" altLang="en-US" sz="2800" dirty="0">
              <a:solidFill>
                <a:schemeClr val="tx1"/>
              </a:solidFill>
            </a:endParaRPr>
          </a:p>
        </p:txBody>
      </p:sp>
      <p:sp>
        <p:nvSpPr>
          <p:cNvPr id="31" name="四角形吹き出し 30"/>
          <p:cNvSpPr/>
          <p:nvPr/>
        </p:nvSpPr>
        <p:spPr>
          <a:xfrm>
            <a:off x="5292080" y="1305014"/>
            <a:ext cx="504056" cy="1369881"/>
          </a:xfrm>
          <a:prstGeom prst="wedgeRectCallou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2800" dirty="0" smtClean="0">
                <a:solidFill>
                  <a:schemeClr val="tx1"/>
                </a:solidFill>
              </a:rPr>
              <a:t>イビキ</a:t>
            </a:r>
            <a:endParaRPr kumimoji="1" lang="ja-JP" altLang="en-US" sz="2800" dirty="0">
              <a:solidFill>
                <a:schemeClr val="tx1"/>
              </a:solidFill>
            </a:endParaRPr>
          </a:p>
        </p:txBody>
      </p:sp>
      <p:sp>
        <p:nvSpPr>
          <p:cNvPr id="32" name="左中かっこ 31"/>
          <p:cNvSpPr/>
          <p:nvPr/>
        </p:nvSpPr>
        <p:spPr>
          <a:xfrm rot="16200000">
            <a:off x="3928045" y="2726875"/>
            <a:ext cx="504056" cy="3232127"/>
          </a:xfrm>
          <a:prstGeom prst="leftBrace">
            <a:avLst/>
          </a:prstGeom>
          <a:ln w="381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nvGrpSpPr>
          <p:cNvPr id="35" name="グループ化 34"/>
          <p:cNvGrpSpPr/>
          <p:nvPr/>
        </p:nvGrpSpPr>
        <p:grpSpPr>
          <a:xfrm>
            <a:off x="5796136" y="3384885"/>
            <a:ext cx="3024337" cy="1749091"/>
            <a:chOff x="5796136" y="3384885"/>
            <a:chExt cx="3024337" cy="1749091"/>
          </a:xfrm>
        </p:grpSpPr>
        <p:sp>
          <p:nvSpPr>
            <p:cNvPr id="9" name="テキスト ボックス 8"/>
            <p:cNvSpPr txBox="1"/>
            <p:nvPr/>
          </p:nvSpPr>
          <p:spPr>
            <a:xfrm>
              <a:off x="7554870" y="4610756"/>
              <a:ext cx="1152880" cy="523220"/>
            </a:xfrm>
            <a:prstGeom prst="rect">
              <a:avLst/>
            </a:prstGeom>
            <a:noFill/>
          </p:spPr>
          <p:txBody>
            <a:bodyPr wrap="none" rtlCol="0">
              <a:spAutoFit/>
            </a:bodyPr>
            <a:lstStyle/>
            <a:p>
              <a:r>
                <a:rPr lang="ja-JP" altLang="en-US" sz="2800" b="1" dirty="0"/>
                <a:t>２</a:t>
              </a:r>
              <a:r>
                <a:rPr kumimoji="1" lang="ja-JP" altLang="en-US" sz="2800" b="1" dirty="0" smtClean="0"/>
                <a:t>分間</a:t>
              </a:r>
              <a:endParaRPr kumimoji="1" lang="ja-JP" altLang="en-US" sz="2800" b="1" dirty="0"/>
            </a:p>
          </p:txBody>
        </p:sp>
        <p:sp>
          <p:nvSpPr>
            <p:cNvPr id="12" name="正方形/長方形 11"/>
            <p:cNvSpPr/>
            <p:nvPr/>
          </p:nvSpPr>
          <p:spPr>
            <a:xfrm>
              <a:off x="5796136" y="3384885"/>
              <a:ext cx="1646013" cy="603834"/>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smtClean="0">
                  <a:solidFill>
                    <a:schemeClr val="tx1"/>
                  </a:solidFill>
                </a:rPr>
                <a:t>主観</a:t>
              </a:r>
              <a:r>
                <a:rPr lang="ja-JP" altLang="en-US" sz="2800" b="1" dirty="0">
                  <a:solidFill>
                    <a:schemeClr val="tx1"/>
                  </a:solidFill>
                </a:rPr>
                <a:t>評価</a:t>
              </a:r>
              <a:endParaRPr kumimoji="1" lang="ja-JP" altLang="en-US" sz="2800" b="1" dirty="0">
                <a:solidFill>
                  <a:schemeClr val="tx1"/>
                </a:solidFill>
              </a:endParaRPr>
            </a:p>
          </p:txBody>
        </p:sp>
        <p:cxnSp>
          <p:nvCxnSpPr>
            <p:cNvPr id="15" name="直線矢印コネクタ 14"/>
            <p:cNvCxnSpPr>
              <a:stCxn id="12" idx="3"/>
            </p:cNvCxnSpPr>
            <p:nvPr/>
          </p:nvCxnSpPr>
          <p:spPr>
            <a:xfrm>
              <a:off x="7442149" y="3686802"/>
              <a:ext cx="137832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左中かっこ 33"/>
            <p:cNvSpPr/>
            <p:nvPr/>
          </p:nvSpPr>
          <p:spPr>
            <a:xfrm rot="16200000">
              <a:off x="7879284" y="3652171"/>
              <a:ext cx="504056" cy="1378322"/>
            </a:xfrm>
            <a:prstGeom prst="leftBrace">
              <a:avLst/>
            </a:prstGeom>
            <a:ln w="381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6056" y="3087033"/>
            <a:ext cx="2952651" cy="1422087"/>
          </a:xfrm>
          <a:prstGeom prst="rect">
            <a:avLst/>
          </a:prstGeom>
        </p:spPr>
      </p:pic>
    </p:spTree>
    <p:extLst>
      <p:ext uri="{BB962C8B-B14F-4D97-AF65-F5344CB8AC3E}">
        <p14:creationId xmlns:p14="http://schemas.microsoft.com/office/powerpoint/2010/main" val="2903920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a:xfrm>
            <a:off x="611188" y="3141663"/>
            <a:ext cx="7921625" cy="1295400"/>
          </a:xfrm>
        </p:spPr>
        <p:txBody>
          <a:bodyPr/>
          <a:lstStyle/>
          <a:p>
            <a:pPr>
              <a:defRPr/>
            </a:pPr>
            <a:r>
              <a:rPr lang="ja-JP" altLang="en-US" dirty="0" smtClean="0"/>
              <a:t>１．背景</a:t>
            </a:r>
            <a:endParaRPr lang="ja-JP" altLang="en-US" dirty="0"/>
          </a:p>
        </p:txBody>
      </p:sp>
      <p:sp>
        <p:nvSpPr>
          <p:cNvPr id="11269" name="テキスト ボックス 4"/>
          <p:cNvSpPr txBox="1">
            <a:spLocks noChangeArrowheads="1"/>
          </p:cNvSpPr>
          <p:nvPr/>
        </p:nvSpPr>
        <p:spPr bwMode="auto">
          <a:xfrm>
            <a:off x="3779838" y="1446213"/>
            <a:ext cx="1584325" cy="830262"/>
          </a:xfrm>
          <a:prstGeom prst="rect">
            <a:avLst/>
          </a:prstGeom>
          <a:noFill/>
          <a:ln w="9525">
            <a:noFill/>
            <a:miter lim="800000"/>
            <a:headEnd/>
            <a:tailEnd/>
          </a:ln>
        </p:spPr>
        <p:txBody>
          <a:bodyPr>
            <a:spAutoFit/>
          </a:bodyPr>
          <a:lstStyle/>
          <a:p>
            <a:pPr algn="ctr"/>
            <a:r>
              <a:rPr lang="en-US" altLang="ja-JP" sz="4800">
                <a:solidFill>
                  <a:schemeClr val="bg1"/>
                </a:solidFill>
              </a:rPr>
              <a:t>1</a:t>
            </a:r>
            <a:endParaRPr lang="ja-JP" altLang="en-US" sz="4800">
              <a:solidFill>
                <a:schemeClr val="bg1"/>
              </a:solidFill>
            </a:endParaRPr>
          </a:p>
        </p:txBody>
      </p:sp>
      <p:sp>
        <p:nvSpPr>
          <p:cNvPr id="7" name="平行四辺形 6"/>
          <p:cNvSpPr/>
          <p:nvPr/>
        </p:nvSpPr>
        <p:spPr>
          <a:xfrm>
            <a:off x="395536" y="4941168"/>
            <a:ext cx="2088870" cy="1584176"/>
          </a:xfrm>
          <a:prstGeom prst="parallelogram">
            <a:avLst/>
          </a:prstGeom>
          <a:solidFill>
            <a:schemeClr val="accent5">
              <a:lumMod val="40000"/>
              <a:lumOff val="60000"/>
            </a:schemeClr>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n>
                  <a:noFill/>
                  <a:prstDash val="solid"/>
                </a:ln>
                <a:solidFill>
                  <a:schemeClr val="tx1"/>
                </a:solidFill>
              </a:rPr>
              <a:t>１</a:t>
            </a:r>
            <a:r>
              <a:rPr lang="ja-JP" altLang="en-US" sz="2400" dirty="0" smtClean="0">
                <a:ln>
                  <a:noFill/>
                  <a:prstDash val="solid"/>
                </a:ln>
                <a:solidFill>
                  <a:schemeClr val="tx1"/>
                </a:solidFill>
              </a:rPr>
              <a:t>．</a:t>
            </a:r>
            <a:endParaRPr lang="en-US" altLang="ja-JP" sz="2400" dirty="0" smtClean="0">
              <a:ln>
                <a:noFill/>
                <a:prstDash val="solid"/>
              </a:ln>
              <a:solidFill>
                <a:schemeClr val="tx1"/>
              </a:solidFill>
            </a:endParaRPr>
          </a:p>
          <a:p>
            <a:r>
              <a:rPr lang="ja-JP" altLang="en-US" sz="2400" dirty="0">
                <a:ln>
                  <a:noFill/>
                  <a:prstDash val="solid"/>
                </a:ln>
                <a:solidFill>
                  <a:schemeClr val="tx1"/>
                </a:solidFill>
              </a:rPr>
              <a:t>背景</a:t>
            </a:r>
            <a:endParaRPr lang="en-US" altLang="ja-JP" sz="2400" dirty="0" smtClean="0">
              <a:ln>
                <a:noFill/>
                <a:prstDash val="solid"/>
              </a:ln>
              <a:solidFill>
                <a:schemeClr val="tx1"/>
              </a:solidFill>
            </a:endParaRPr>
          </a:p>
        </p:txBody>
      </p:sp>
      <p:sp>
        <p:nvSpPr>
          <p:cNvPr id="12" name="平行四辺形 11"/>
          <p:cNvSpPr/>
          <p:nvPr/>
        </p:nvSpPr>
        <p:spPr>
          <a:xfrm>
            <a:off x="1972358"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ln>
                  <a:noFill/>
                  <a:prstDash val="solid"/>
                </a:ln>
                <a:solidFill>
                  <a:schemeClr val="tx1"/>
                </a:solidFill>
              </a:rPr>
              <a:t>２．</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既存</a:t>
            </a:r>
            <a:r>
              <a:rPr lang="ja-JP" altLang="en-US" sz="2400" dirty="0">
                <a:ln>
                  <a:noFill/>
                  <a:prstDash val="solid"/>
                </a:ln>
                <a:solidFill>
                  <a:schemeClr val="tx1"/>
                </a:solidFill>
              </a:rPr>
              <a:t>研究</a:t>
            </a:r>
            <a:endParaRPr lang="en-US" altLang="ja-JP" sz="2400" dirty="0" smtClean="0">
              <a:ln>
                <a:noFill/>
                <a:prstDash val="solid"/>
              </a:ln>
              <a:solidFill>
                <a:schemeClr val="tx1"/>
              </a:solidFill>
            </a:endParaRPr>
          </a:p>
        </p:txBody>
      </p:sp>
      <p:sp>
        <p:nvSpPr>
          <p:cNvPr id="13" name="平行四辺形 12"/>
          <p:cNvSpPr/>
          <p:nvPr/>
        </p:nvSpPr>
        <p:spPr>
          <a:xfrm>
            <a:off x="3549180"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ln>
                  <a:noFill/>
                  <a:prstDash val="solid"/>
                </a:ln>
                <a:solidFill>
                  <a:schemeClr val="tx1"/>
                </a:solidFill>
              </a:rPr>
              <a:t>３．</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実験</a:t>
            </a:r>
            <a:r>
              <a:rPr lang="ja-JP" altLang="en-US" sz="2400" dirty="0">
                <a:ln>
                  <a:noFill/>
                  <a:prstDash val="solid"/>
                </a:ln>
                <a:solidFill>
                  <a:schemeClr val="tx1"/>
                </a:solidFill>
              </a:rPr>
              <a:t>方法</a:t>
            </a:r>
            <a:endParaRPr lang="en-US" altLang="ja-JP" sz="2400" dirty="0" smtClean="0">
              <a:ln>
                <a:noFill/>
                <a:prstDash val="solid"/>
              </a:ln>
              <a:solidFill>
                <a:schemeClr val="tx1"/>
              </a:solidFill>
            </a:endParaRPr>
          </a:p>
        </p:txBody>
      </p:sp>
      <p:sp>
        <p:nvSpPr>
          <p:cNvPr id="14" name="平行四辺形 13"/>
          <p:cNvSpPr/>
          <p:nvPr/>
        </p:nvSpPr>
        <p:spPr>
          <a:xfrm>
            <a:off x="5126002"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ln>
                  <a:noFill/>
                  <a:prstDash val="solid"/>
                </a:ln>
                <a:solidFill>
                  <a:schemeClr val="tx1"/>
                </a:solidFill>
              </a:rPr>
              <a:t>４．</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実験</a:t>
            </a:r>
            <a:r>
              <a:rPr lang="ja-JP" altLang="en-US" sz="2400" dirty="0">
                <a:ln>
                  <a:noFill/>
                  <a:prstDash val="solid"/>
                </a:ln>
                <a:solidFill>
                  <a:schemeClr val="tx1"/>
                </a:solidFill>
              </a:rPr>
              <a:t>結果</a:t>
            </a:r>
            <a:endParaRPr lang="en-US" altLang="ja-JP" sz="2400" dirty="0" smtClean="0">
              <a:ln>
                <a:noFill/>
                <a:prstDash val="solid"/>
              </a:ln>
              <a:solidFill>
                <a:schemeClr val="tx1"/>
              </a:solidFill>
            </a:endParaRPr>
          </a:p>
        </p:txBody>
      </p:sp>
      <p:sp>
        <p:nvSpPr>
          <p:cNvPr id="15" name="平行四辺形 14"/>
          <p:cNvSpPr/>
          <p:nvPr/>
        </p:nvSpPr>
        <p:spPr>
          <a:xfrm>
            <a:off x="6702824"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n>
                  <a:noFill/>
                  <a:prstDash val="solid"/>
                </a:ln>
                <a:solidFill>
                  <a:schemeClr val="tx1"/>
                </a:solidFill>
              </a:rPr>
              <a:t>５</a:t>
            </a:r>
            <a:r>
              <a:rPr lang="ja-JP" altLang="en-US" sz="2400" dirty="0" smtClean="0">
                <a:ln>
                  <a:noFill/>
                  <a:prstDash val="solid"/>
                </a:ln>
                <a:solidFill>
                  <a:schemeClr val="tx1"/>
                </a:solidFill>
              </a:rPr>
              <a:t>．</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まとめ</a:t>
            </a:r>
            <a:endParaRPr lang="en-US" altLang="ja-JP" sz="2400" dirty="0" smtClean="0">
              <a:ln>
                <a:noFill/>
                <a:prstDash val="solid"/>
              </a:ln>
              <a:solidFill>
                <a:schemeClr val="tx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主観</a:t>
            </a:r>
            <a:r>
              <a:rPr lang="ja-JP" altLang="en-US" dirty="0"/>
              <a:t>評価</a:t>
            </a:r>
            <a:endParaRPr kumimoji="1" lang="ja-JP" altLang="en-US" dirty="0"/>
          </a:p>
        </p:txBody>
      </p:sp>
      <p:sp>
        <p:nvSpPr>
          <p:cNvPr id="3" name="コンテンツ プレースホルダー 2"/>
          <p:cNvSpPr>
            <a:spLocks noGrp="1"/>
          </p:cNvSpPr>
          <p:nvPr>
            <p:ph idx="1"/>
          </p:nvPr>
        </p:nvSpPr>
        <p:spPr/>
        <p:txBody>
          <a:bodyPr/>
          <a:lstStyle/>
          <a:p>
            <a:r>
              <a:rPr kumimoji="1" lang="ja-JP" altLang="en-US" sz="2800" dirty="0" smtClean="0"/>
              <a:t>作業時の音環境について７段階評価を行った．</a:t>
            </a:r>
            <a:endParaRPr kumimoji="1" lang="ja-JP" altLang="en-US" sz="2800"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20</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3</a:t>
            </a:r>
            <a:endParaRPr lang="ja-JP" altLang="en-US" sz="3600" b="1" dirty="0">
              <a:solidFill>
                <a:schemeClr val="bg1"/>
              </a:solidFill>
            </a:endParaRPr>
          </a:p>
        </p:txBody>
      </p:sp>
      <p:graphicFrame>
        <p:nvGraphicFramePr>
          <p:cNvPr id="6" name="表 5"/>
          <p:cNvGraphicFramePr>
            <a:graphicFrameLocks noGrp="1"/>
          </p:cNvGraphicFramePr>
          <p:nvPr>
            <p:extLst>
              <p:ext uri="{D42A27DB-BD31-4B8C-83A1-F6EECF244321}">
                <p14:modId xmlns:p14="http://schemas.microsoft.com/office/powerpoint/2010/main" val="2301621832"/>
              </p:ext>
            </p:extLst>
          </p:nvPr>
        </p:nvGraphicFramePr>
        <p:xfrm>
          <a:off x="468313" y="2564904"/>
          <a:ext cx="8207374" cy="1645920"/>
        </p:xfrm>
        <a:graphic>
          <a:graphicData uri="http://schemas.openxmlformats.org/drawingml/2006/table">
            <a:tbl>
              <a:tblPr firstRow="1" bandRow="1">
                <a:tableStyleId>{5C22544A-7EE6-4342-B048-85BDC9FD1C3A}</a:tableStyleId>
              </a:tblPr>
              <a:tblGrid>
                <a:gridCol w="1172482"/>
                <a:gridCol w="1172482"/>
                <a:gridCol w="1172482"/>
                <a:gridCol w="1172482"/>
                <a:gridCol w="1172482"/>
                <a:gridCol w="1172482"/>
                <a:gridCol w="1172482"/>
              </a:tblGrid>
              <a:tr h="370840">
                <a:tc>
                  <a:txBody>
                    <a:bodyPr/>
                    <a:lstStyle/>
                    <a:p>
                      <a:pPr algn="ctr"/>
                      <a:r>
                        <a:rPr kumimoji="1" lang="ja-JP" altLang="en-US" sz="2400" dirty="0" smtClean="0"/>
                        <a:t>１</a:t>
                      </a:r>
                      <a:endParaRPr kumimoji="1" lang="ja-JP" altLang="en-US" sz="2400" dirty="0"/>
                    </a:p>
                  </a:txBody>
                  <a:tcPr anchor="ctr"/>
                </a:tc>
                <a:tc>
                  <a:txBody>
                    <a:bodyPr/>
                    <a:lstStyle/>
                    <a:p>
                      <a:pPr algn="ctr"/>
                      <a:r>
                        <a:rPr kumimoji="1" lang="ja-JP" altLang="en-US" sz="2400" dirty="0" smtClean="0"/>
                        <a:t>２</a:t>
                      </a:r>
                      <a:endParaRPr kumimoji="1" lang="ja-JP" altLang="en-US" sz="2400" dirty="0"/>
                    </a:p>
                  </a:txBody>
                  <a:tcPr anchor="ctr"/>
                </a:tc>
                <a:tc>
                  <a:txBody>
                    <a:bodyPr/>
                    <a:lstStyle/>
                    <a:p>
                      <a:pPr algn="ctr"/>
                      <a:r>
                        <a:rPr kumimoji="1" lang="ja-JP" altLang="en-US" sz="2400" dirty="0" smtClean="0"/>
                        <a:t>３</a:t>
                      </a:r>
                      <a:endParaRPr kumimoji="1" lang="ja-JP" altLang="en-US" sz="2400" dirty="0"/>
                    </a:p>
                  </a:txBody>
                  <a:tcPr anchor="ctr"/>
                </a:tc>
                <a:tc>
                  <a:txBody>
                    <a:bodyPr/>
                    <a:lstStyle/>
                    <a:p>
                      <a:pPr algn="ctr"/>
                      <a:r>
                        <a:rPr kumimoji="1" lang="ja-JP" altLang="en-US" sz="2400" dirty="0" smtClean="0"/>
                        <a:t>４</a:t>
                      </a:r>
                      <a:endParaRPr kumimoji="1" lang="ja-JP" altLang="en-US" sz="2400" dirty="0"/>
                    </a:p>
                  </a:txBody>
                  <a:tcPr anchor="ctr"/>
                </a:tc>
                <a:tc>
                  <a:txBody>
                    <a:bodyPr/>
                    <a:lstStyle/>
                    <a:p>
                      <a:pPr algn="ctr"/>
                      <a:r>
                        <a:rPr kumimoji="1" lang="ja-JP" altLang="en-US" sz="2400" dirty="0" smtClean="0"/>
                        <a:t>５</a:t>
                      </a:r>
                      <a:endParaRPr kumimoji="1" lang="ja-JP" altLang="en-US" sz="2400" dirty="0"/>
                    </a:p>
                  </a:txBody>
                  <a:tcPr anchor="ctr"/>
                </a:tc>
                <a:tc>
                  <a:txBody>
                    <a:bodyPr/>
                    <a:lstStyle/>
                    <a:p>
                      <a:pPr algn="ctr"/>
                      <a:r>
                        <a:rPr kumimoji="1" lang="ja-JP" altLang="en-US" sz="2400" dirty="0" smtClean="0"/>
                        <a:t>６</a:t>
                      </a:r>
                      <a:endParaRPr kumimoji="1" lang="ja-JP" altLang="en-US" sz="2400" dirty="0"/>
                    </a:p>
                  </a:txBody>
                  <a:tcPr anchor="ctr"/>
                </a:tc>
                <a:tc>
                  <a:txBody>
                    <a:bodyPr/>
                    <a:lstStyle/>
                    <a:p>
                      <a:pPr algn="ctr"/>
                      <a:r>
                        <a:rPr kumimoji="1" lang="ja-JP" altLang="en-US" sz="2400" dirty="0" smtClean="0"/>
                        <a:t>７</a:t>
                      </a:r>
                      <a:endParaRPr kumimoji="1" lang="ja-JP" altLang="en-US" sz="2400" dirty="0"/>
                    </a:p>
                  </a:txBody>
                  <a:tcPr anchor="ctr"/>
                </a:tc>
              </a:tr>
              <a:tr h="370840">
                <a:tc>
                  <a:txBody>
                    <a:bodyPr/>
                    <a:lstStyle/>
                    <a:p>
                      <a:pPr algn="ctr"/>
                      <a:r>
                        <a:rPr kumimoji="1" lang="ja-JP" altLang="en-US" sz="2400" dirty="0" smtClean="0"/>
                        <a:t>非常に不快</a:t>
                      </a:r>
                      <a:endParaRPr kumimoji="1" lang="ja-JP" altLang="en-US" sz="2400" dirty="0"/>
                    </a:p>
                  </a:txBody>
                  <a:tcPr anchor="ctr"/>
                </a:tc>
                <a:tc>
                  <a:txBody>
                    <a:bodyPr/>
                    <a:lstStyle/>
                    <a:p>
                      <a:pPr algn="ctr"/>
                      <a:r>
                        <a:rPr kumimoji="1" lang="ja-JP" altLang="en-US" sz="2400" dirty="0" smtClean="0"/>
                        <a:t>かなり</a:t>
                      </a:r>
                      <a:endParaRPr kumimoji="1" lang="en-US" altLang="ja-JP" sz="2400" dirty="0" smtClean="0"/>
                    </a:p>
                    <a:p>
                      <a:pPr algn="ctr"/>
                      <a:r>
                        <a:rPr kumimoji="1" lang="ja-JP" altLang="en-US" sz="2400" dirty="0" smtClean="0"/>
                        <a:t>不快</a:t>
                      </a:r>
                      <a:endParaRPr kumimoji="1" lang="ja-JP" altLang="en-US" sz="2400" dirty="0"/>
                    </a:p>
                  </a:txBody>
                  <a:tcPr anchor="ctr"/>
                </a:tc>
                <a:tc>
                  <a:txBody>
                    <a:bodyPr/>
                    <a:lstStyle/>
                    <a:p>
                      <a:pPr algn="ctr"/>
                      <a:r>
                        <a:rPr kumimoji="1" lang="ja-JP" altLang="en-US" sz="2400" dirty="0" smtClean="0"/>
                        <a:t>不快</a:t>
                      </a:r>
                      <a:endParaRPr kumimoji="1" lang="ja-JP" altLang="en-US" sz="2400" dirty="0"/>
                    </a:p>
                  </a:txBody>
                  <a:tcPr anchor="ctr"/>
                </a:tc>
                <a:tc>
                  <a:txBody>
                    <a:bodyPr/>
                    <a:lstStyle/>
                    <a:p>
                      <a:pPr algn="ctr"/>
                      <a:r>
                        <a:rPr kumimoji="1" lang="ja-JP" altLang="en-US" sz="2400" dirty="0" smtClean="0"/>
                        <a:t>少し</a:t>
                      </a:r>
                      <a:endParaRPr kumimoji="1" lang="en-US" altLang="ja-JP" sz="2400" dirty="0" smtClean="0"/>
                    </a:p>
                    <a:p>
                      <a:pPr algn="ctr"/>
                      <a:r>
                        <a:rPr kumimoji="1" lang="ja-JP" altLang="en-US" sz="2400" dirty="0" smtClean="0"/>
                        <a:t>不快</a:t>
                      </a:r>
                      <a:endParaRPr kumimoji="1" lang="ja-JP" altLang="en-US" sz="2400" dirty="0"/>
                    </a:p>
                  </a:txBody>
                  <a:tcPr anchor="ctr"/>
                </a:tc>
                <a:tc>
                  <a:txBody>
                    <a:bodyPr/>
                    <a:lstStyle/>
                    <a:p>
                      <a:pPr algn="ctr"/>
                      <a:r>
                        <a:rPr kumimoji="1" lang="ja-JP" altLang="en-US" sz="2400" dirty="0" smtClean="0"/>
                        <a:t>あまり</a:t>
                      </a:r>
                      <a:endParaRPr kumimoji="1" lang="en-US" altLang="ja-JP" sz="2400" dirty="0" smtClean="0"/>
                    </a:p>
                    <a:p>
                      <a:pPr algn="ctr"/>
                      <a:r>
                        <a:rPr kumimoji="1" lang="ja-JP" altLang="en-US" sz="2400" dirty="0" smtClean="0"/>
                        <a:t>不快でない</a:t>
                      </a:r>
                      <a:endParaRPr kumimoji="1" lang="ja-JP" altLang="en-US" sz="2400" dirty="0"/>
                    </a:p>
                  </a:txBody>
                  <a:tcPr anchor="ctr"/>
                </a:tc>
                <a:tc>
                  <a:txBody>
                    <a:bodyPr/>
                    <a:lstStyle/>
                    <a:p>
                      <a:pPr algn="ctr"/>
                      <a:r>
                        <a:rPr kumimoji="1" lang="ja-JP" altLang="en-US" sz="2400" dirty="0" smtClean="0"/>
                        <a:t>不快でない</a:t>
                      </a:r>
                      <a:endParaRPr kumimoji="1" lang="ja-JP" altLang="en-US" sz="2400" dirty="0"/>
                    </a:p>
                  </a:txBody>
                  <a:tcPr anchor="ctr"/>
                </a:tc>
                <a:tc>
                  <a:txBody>
                    <a:bodyPr/>
                    <a:lstStyle/>
                    <a:p>
                      <a:pPr algn="ctr"/>
                      <a:r>
                        <a:rPr kumimoji="1" lang="ja-JP" altLang="en-US" sz="2400" dirty="0" smtClean="0"/>
                        <a:t>全く</a:t>
                      </a:r>
                      <a:endParaRPr kumimoji="1" lang="en-US" altLang="ja-JP" sz="2400" dirty="0" smtClean="0"/>
                    </a:p>
                    <a:p>
                      <a:pPr algn="ctr"/>
                      <a:r>
                        <a:rPr kumimoji="1" lang="ja-JP" altLang="en-US" sz="2400" dirty="0" smtClean="0"/>
                        <a:t>不快でない</a:t>
                      </a:r>
                      <a:endParaRPr kumimoji="1" lang="ja-JP" altLang="en-US" sz="2400" dirty="0"/>
                    </a:p>
                  </a:txBody>
                  <a:tcPr anchor="ctr"/>
                </a:tc>
              </a:tr>
            </a:tbl>
          </a:graphicData>
        </a:graphic>
      </p:graphicFrame>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2035" y="4127651"/>
            <a:ext cx="2262858" cy="1508572"/>
          </a:xfrm>
          <a:prstGeom prst="rect">
            <a:avLst/>
          </a:prstGeom>
        </p:spPr>
      </p:pic>
      <p:pic>
        <p:nvPicPr>
          <p:cNvPr id="8" name="図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201" y="4127651"/>
            <a:ext cx="2192618" cy="1461745"/>
          </a:xfrm>
          <a:prstGeom prst="rect">
            <a:avLst/>
          </a:prstGeom>
        </p:spPr>
      </p:pic>
    </p:spTree>
    <p:extLst>
      <p:ext uri="{BB962C8B-B14F-4D97-AF65-F5344CB8AC3E}">
        <p14:creationId xmlns:p14="http://schemas.microsoft.com/office/powerpoint/2010/main" val="285284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a:xfrm>
            <a:off x="611188" y="3141663"/>
            <a:ext cx="7921625" cy="1295400"/>
          </a:xfrm>
        </p:spPr>
        <p:txBody>
          <a:bodyPr/>
          <a:lstStyle/>
          <a:p>
            <a:pPr>
              <a:defRPr/>
            </a:pPr>
            <a:r>
              <a:rPr lang="ja-JP" altLang="en-US" dirty="0" smtClean="0"/>
              <a:t>４．実験結果</a:t>
            </a:r>
            <a:endParaRPr lang="ja-JP" altLang="en-US" dirty="0"/>
          </a:p>
        </p:txBody>
      </p:sp>
      <p:sp>
        <p:nvSpPr>
          <p:cNvPr id="11269" name="テキスト ボックス 4"/>
          <p:cNvSpPr txBox="1">
            <a:spLocks noChangeArrowheads="1"/>
          </p:cNvSpPr>
          <p:nvPr/>
        </p:nvSpPr>
        <p:spPr bwMode="auto">
          <a:xfrm>
            <a:off x="3779838" y="1446213"/>
            <a:ext cx="1584325" cy="830262"/>
          </a:xfrm>
          <a:prstGeom prst="rect">
            <a:avLst/>
          </a:prstGeom>
          <a:noFill/>
          <a:ln w="9525">
            <a:noFill/>
            <a:miter lim="800000"/>
            <a:headEnd/>
            <a:tailEnd/>
          </a:ln>
        </p:spPr>
        <p:txBody>
          <a:bodyPr>
            <a:spAutoFit/>
          </a:bodyPr>
          <a:lstStyle/>
          <a:p>
            <a:pPr algn="ctr"/>
            <a:r>
              <a:rPr lang="en-US" altLang="ja-JP" sz="4800" dirty="0">
                <a:solidFill>
                  <a:schemeClr val="bg1"/>
                </a:solidFill>
              </a:rPr>
              <a:t>4</a:t>
            </a:r>
            <a:endParaRPr lang="ja-JP" altLang="en-US" sz="4800" dirty="0">
              <a:solidFill>
                <a:schemeClr val="bg1"/>
              </a:solidFill>
            </a:endParaRPr>
          </a:p>
        </p:txBody>
      </p:sp>
      <p:sp>
        <p:nvSpPr>
          <p:cNvPr id="7" name="平行四辺形 6"/>
          <p:cNvSpPr/>
          <p:nvPr/>
        </p:nvSpPr>
        <p:spPr>
          <a:xfrm>
            <a:off x="395536"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n>
                  <a:noFill/>
                  <a:prstDash val="solid"/>
                </a:ln>
                <a:solidFill>
                  <a:schemeClr val="tx1"/>
                </a:solidFill>
              </a:rPr>
              <a:t>１</a:t>
            </a:r>
            <a:r>
              <a:rPr lang="ja-JP" altLang="en-US" sz="2400" dirty="0" smtClean="0">
                <a:ln>
                  <a:noFill/>
                  <a:prstDash val="solid"/>
                </a:ln>
                <a:solidFill>
                  <a:schemeClr val="tx1"/>
                </a:solidFill>
              </a:rPr>
              <a:t>．</a:t>
            </a:r>
            <a:endParaRPr lang="en-US" altLang="ja-JP" sz="2400" dirty="0" smtClean="0">
              <a:ln>
                <a:noFill/>
                <a:prstDash val="solid"/>
              </a:ln>
              <a:solidFill>
                <a:schemeClr val="tx1"/>
              </a:solidFill>
            </a:endParaRPr>
          </a:p>
          <a:p>
            <a:r>
              <a:rPr lang="ja-JP" altLang="en-US" sz="2400" dirty="0">
                <a:ln>
                  <a:noFill/>
                  <a:prstDash val="solid"/>
                </a:ln>
                <a:solidFill>
                  <a:schemeClr val="tx1"/>
                </a:solidFill>
              </a:rPr>
              <a:t>背景</a:t>
            </a:r>
            <a:endParaRPr lang="en-US" altLang="ja-JP" sz="2400" dirty="0" smtClean="0">
              <a:ln>
                <a:noFill/>
                <a:prstDash val="solid"/>
              </a:ln>
              <a:solidFill>
                <a:schemeClr val="tx1"/>
              </a:solidFill>
            </a:endParaRPr>
          </a:p>
        </p:txBody>
      </p:sp>
      <p:sp>
        <p:nvSpPr>
          <p:cNvPr id="12" name="平行四辺形 11"/>
          <p:cNvSpPr/>
          <p:nvPr/>
        </p:nvSpPr>
        <p:spPr>
          <a:xfrm>
            <a:off x="1972358"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ln>
                  <a:noFill/>
                  <a:prstDash val="solid"/>
                </a:ln>
                <a:solidFill>
                  <a:schemeClr val="tx1"/>
                </a:solidFill>
              </a:rPr>
              <a:t>２．</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既存</a:t>
            </a:r>
            <a:r>
              <a:rPr lang="ja-JP" altLang="en-US" sz="2400" dirty="0">
                <a:ln>
                  <a:noFill/>
                  <a:prstDash val="solid"/>
                </a:ln>
                <a:solidFill>
                  <a:schemeClr val="tx1"/>
                </a:solidFill>
              </a:rPr>
              <a:t>研究</a:t>
            </a:r>
            <a:endParaRPr lang="en-US" altLang="ja-JP" sz="2400" dirty="0" smtClean="0">
              <a:ln>
                <a:noFill/>
                <a:prstDash val="solid"/>
              </a:ln>
              <a:solidFill>
                <a:schemeClr val="tx1"/>
              </a:solidFill>
            </a:endParaRPr>
          </a:p>
        </p:txBody>
      </p:sp>
      <p:sp>
        <p:nvSpPr>
          <p:cNvPr id="13" name="平行四辺形 12"/>
          <p:cNvSpPr/>
          <p:nvPr/>
        </p:nvSpPr>
        <p:spPr>
          <a:xfrm>
            <a:off x="3549180"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ln>
                  <a:noFill/>
                  <a:prstDash val="solid"/>
                </a:ln>
                <a:solidFill>
                  <a:schemeClr val="tx1"/>
                </a:solidFill>
              </a:rPr>
              <a:t>３．</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実験</a:t>
            </a:r>
            <a:r>
              <a:rPr lang="ja-JP" altLang="en-US" sz="2400" dirty="0">
                <a:ln>
                  <a:noFill/>
                  <a:prstDash val="solid"/>
                </a:ln>
                <a:solidFill>
                  <a:schemeClr val="tx1"/>
                </a:solidFill>
              </a:rPr>
              <a:t>方法</a:t>
            </a:r>
            <a:endParaRPr lang="en-US" altLang="ja-JP" sz="2400" dirty="0" smtClean="0">
              <a:ln>
                <a:noFill/>
                <a:prstDash val="solid"/>
              </a:ln>
              <a:solidFill>
                <a:schemeClr val="tx1"/>
              </a:solidFill>
            </a:endParaRPr>
          </a:p>
        </p:txBody>
      </p:sp>
      <p:sp>
        <p:nvSpPr>
          <p:cNvPr id="14" name="平行四辺形 13"/>
          <p:cNvSpPr/>
          <p:nvPr/>
        </p:nvSpPr>
        <p:spPr>
          <a:xfrm>
            <a:off x="5126002" y="4941168"/>
            <a:ext cx="2088870" cy="1584176"/>
          </a:xfrm>
          <a:prstGeom prst="parallelogram">
            <a:avLst/>
          </a:prstGeom>
          <a:solidFill>
            <a:schemeClr val="accent5">
              <a:lumMod val="40000"/>
              <a:lumOff val="60000"/>
            </a:schemeClr>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ln>
                  <a:noFill/>
                  <a:prstDash val="solid"/>
                </a:ln>
                <a:solidFill>
                  <a:schemeClr val="tx1"/>
                </a:solidFill>
              </a:rPr>
              <a:t>４．</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実験</a:t>
            </a:r>
            <a:r>
              <a:rPr lang="ja-JP" altLang="en-US" sz="2400" dirty="0">
                <a:ln>
                  <a:noFill/>
                  <a:prstDash val="solid"/>
                </a:ln>
                <a:solidFill>
                  <a:schemeClr val="tx1"/>
                </a:solidFill>
              </a:rPr>
              <a:t>結果</a:t>
            </a:r>
            <a:endParaRPr lang="en-US" altLang="ja-JP" sz="2400" dirty="0" smtClean="0">
              <a:ln>
                <a:noFill/>
                <a:prstDash val="solid"/>
              </a:ln>
              <a:solidFill>
                <a:schemeClr val="tx1"/>
              </a:solidFill>
            </a:endParaRPr>
          </a:p>
        </p:txBody>
      </p:sp>
      <p:sp>
        <p:nvSpPr>
          <p:cNvPr id="15" name="平行四辺形 14"/>
          <p:cNvSpPr/>
          <p:nvPr/>
        </p:nvSpPr>
        <p:spPr>
          <a:xfrm>
            <a:off x="6702824"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n>
                  <a:noFill/>
                  <a:prstDash val="solid"/>
                </a:ln>
                <a:solidFill>
                  <a:schemeClr val="tx1"/>
                </a:solidFill>
              </a:rPr>
              <a:t>５</a:t>
            </a:r>
            <a:r>
              <a:rPr lang="ja-JP" altLang="en-US" sz="2400" dirty="0" smtClean="0">
                <a:ln>
                  <a:noFill/>
                  <a:prstDash val="solid"/>
                </a:ln>
                <a:solidFill>
                  <a:schemeClr val="tx1"/>
                </a:solidFill>
              </a:rPr>
              <a:t>．</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まとめ</a:t>
            </a:r>
            <a:endParaRPr lang="en-US" altLang="ja-JP" sz="2400" dirty="0" smtClean="0">
              <a:ln>
                <a:noFill/>
                <a:prstDash val="solid"/>
              </a:ln>
              <a:solidFill>
                <a:schemeClr val="tx1"/>
              </a:solidFill>
            </a:endParaRPr>
          </a:p>
        </p:txBody>
      </p:sp>
    </p:spTree>
    <p:extLst>
      <p:ext uri="{BB962C8B-B14F-4D97-AF65-F5344CB8AC3E}">
        <p14:creationId xmlns:p14="http://schemas.microsoft.com/office/powerpoint/2010/main" val="25200057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被験者が聞いていた音</a:t>
            </a:r>
            <a:endParaRPr kumimoji="1" lang="ja-JP" altLang="en-US" dirty="0"/>
          </a:p>
        </p:txBody>
      </p:sp>
      <p:sp>
        <p:nvSpPr>
          <p:cNvPr id="3" name="コンテンツ プレースホルダー 2"/>
          <p:cNvSpPr>
            <a:spLocks noGrp="1"/>
          </p:cNvSpPr>
          <p:nvPr>
            <p:ph idx="1"/>
          </p:nvPr>
        </p:nvSpPr>
        <p:spPr/>
        <p:txBody>
          <a:bodyPr anchor="ctr"/>
          <a:lstStyle/>
          <a:p>
            <a:pPr>
              <a:lnSpc>
                <a:spcPct val="150000"/>
              </a:lnSpc>
            </a:pPr>
            <a:r>
              <a:rPr kumimoji="1" lang="ja-JP" altLang="en-US" sz="3200" dirty="0" smtClean="0"/>
              <a:t>ピンクノイズ</a:t>
            </a:r>
            <a:endParaRPr kumimoji="1" lang="en-US" altLang="ja-JP" sz="3200" dirty="0" smtClean="0"/>
          </a:p>
          <a:p>
            <a:pPr>
              <a:lnSpc>
                <a:spcPct val="150000"/>
              </a:lnSpc>
            </a:pPr>
            <a:r>
              <a:rPr kumimoji="1" lang="ja-JP" altLang="en-US" sz="3200" dirty="0" smtClean="0"/>
              <a:t>雑踏音</a:t>
            </a:r>
            <a:endParaRPr kumimoji="1" lang="en-US" altLang="ja-JP" sz="3200" dirty="0" smtClean="0"/>
          </a:p>
          <a:p>
            <a:pPr>
              <a:lnSpc>
                <a:spcPct val="150000"/>
              </a:lnSpc>
            </a:pPr>
            <a:r>
              <a:rPr lang="ja-JP" altLang="en-US" sz="3200" dirty="0" smtClean="0"/>
              <a:t>雨</a:t>
            </a:r>
            <a:endParaRPr lang="en-US" altLang="ja-JP" sz="3200" dirty="0" smtClean="0"/>
          </a:p>
          <a:p>
            <a:pPr>
              <a:lnSpc>
                <a:spcPct val="150000"/>
              </a:lnSpc>
            </a:pPr>
            <a:r>
              <a:rPr kumimoji="1" lang="ja-JP" altLang="en-US" sz="3200" dirty="0" smtClean="0"/>
              <a:t>音楽１</a:t>
            </a:r>
            <a:endParaRPr kumimoji="1" lang="en-US" altLang="ja-JP" sz="3200" dirty="0" smtClean="0"/>
          </a:p>
          <a:p>
            <a:pPr>
              <a:lnSpc>
                <a:spcPct val="150000"/>
              </a:lnSpc>
            </a:pPr>
            <a:r>
              <a:rPr lang="ja-JP" altLang="en-US" sz="3200" dirty="0" smtClean="0"/>
              <a:t>音楽２</a:t>
            </a:r>
            <a:endParaRPr kumimoji="1" lang="en-US" altLang="ja-JP" sz="3200" dirty="0" smtClean="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22</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4</a:t>
            </a:r>
            <a:endParaRPr lang="ja-JP" altLang="en-US" sz="3600" b="1" dirty="0">
              <a:solidFill>
                <a:schemeClr val="bg1"/>
              </a:solidFill>
            </a:endParaRPr>
          </a:p>
        </p:txBody>
      </p:sp>
      <p:pic>
        <p:nvPicPr>
          <p:cNvPr id="11" name="mask001_snore001_60dB">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3347864" y="1988840"/>
            <a:ext cx="609600" cy="609600"/>
          </a:xfrm>
          <a:prstGeom prst="rect">
            <a:avLst/>
          </a:prstGeom>
        </p:spPr>
      </p:pic>
      <p:pic>
        <p:nvPicPr>
          <p:cNvPr id="12" name="mask002_snore001_60dB">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3"/>
          <a:stretch>
            <a:fillRect/>
          </a:stretch>
        </p:blipFill>
        <p:spPr>
          <a:xfrm>
            <a:off x="3347864" y="2798167"/>
            <a:ext cx="609600" cy="609600"/>
          </a:xfrm>
          <a:prstGeom prst="rect">
            <a:avLst/>
          </a:prstGeom>
        </p:spPr>
      </p:pic>
      <p:pic>
        <p:nvPicPr>
          <p:cNvPr id="13" name="mask003_snore001_60dB">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stretch>
            <a:fillRect/>
          </a:stretch>
        </p:blipFill>
        <p:spPr>
          <a:xfrm>
            <a:off x="3347864" y="3607494"/>
            <a:ext cx="609600" cy="609600"/>
          </a:xfrm>
          <a:prstGeom prst="rect">
            <a:avLst/>
          </a:prstGeom>
        </p:spPr>
      </p:pic>
      <p:pic>
        <p:nvPicPr>
          <p:cNvPr id="14" name="mask004_snore001_60dB">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3"/>
          <a:stretch>
            <a:fillRect/>
          </a:stretch>
        </p:blipFill>
        <p:spPr>
          <a:xfrm>
            <a:off x="3347864" y="4416821"/>
            <a:ext cx="609600" cy="609600"/>
          </a:xfrm>
          <a:prstGeom prst="rect">
            <a:avLst/>
          </a:prstGeom>
        </p:spPr>
      </p:pic>
      <p:pic>
        <p:nvPicPr>
          <p:cNvPr id="15" name="mask005_snore001_60dB">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3"/>
          <a:stretch>
            <a:fillRect/>
          </a:stretch>
        </p:blipFill>
        <p:spPr>
          <a:xfrm>
            <a:off x="3347864" y="5226148"/>
            <a:ext cx="609600" cy="609600"/>
          </a:xfrm>
          <a:prstGeom prst="rect">
            <a:avLst/>
          </a:prstGeom>
        </p:spPr>
      </p:pic>
    </p:spTree>
    <p:extLst>
      <p:ext uri="{BB962C8B-B14F-4D97-AF65-F5344CB8AC3E}">
        <p14:creationId xmlns:p14="http://schemas.microsoft.com/office/powerpoint/2010/main" val="412669827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 fill="hold"/>
                                        <p:tgtEl>
                                          <p:spTgt spid="11"/>
                                        </p:tgtEl>
                                      </p:cBhvr>
                                    </p:cmd>
                                  </p:childTnLst>
                                </p:cTn>
                              </p:par>
                            </p:childTnLst>
                          </p:cTn>
                        </p:par>
                      </p:childTnLst>
                    </p:cTn>
                  </p:par>
                </p:childTnLst>
              </p:cTn>
              <p:nextCondLst>
                <p:cond evt="onClick" delay="0">
                  <p:tgtEl>
                    <p:spTgt spid="11"/>
                  </p:tgtEl>
                </p:cond>
              </p:nextCondLst>
            </p:seq>
            <p:audio>
              <p:cMediaNode vol="80000">
                <p:cTn id="7" fill="hold" display="0">
                  <p:stCondLst>
                    <p:cond delay="indefinite"/>
                  </p:stCondLst>
                  <p:endCondLst>
                    <p:cond evt="onStopAudio" delay="0">
                      <p:tgtEl>
                        <p:sldTgt/>
                      </p:tgtEl>
                    </p:cond>
                  </p:endCondLst>
                </p:cTn>
                <p:tgtEl>
                  <p:spTgt spid="11"/>
                </p:tgtEl>
              </p:cMediaNode>
            </p:audi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000" fill="hold"/>
                                        <p:tgtEl>
                                          <p:spTgt spid="12"/>
                                        </p:tgtEl>
                                      </p:cBhvr>
                                    </p:cmd>
                                  </p:childTnLst>
                                </p:cTn>
                              </p:par>
                            </p:childTnLst>
                          </p:cTn>
                        </p:par>
                      </p:childTnLst>
                    </p:cTn>
                  </p:par>
                </p:childTnLst>
              </p:cTn>
              <p:nextCondLst>
                <p:cond evt="onClick" delay="0">
                  <p:tgtEl>
                    <p:spTgt spid="12"/>
                  </p:tgtEl>
                </p:cond>
              </p:nextCondLst>
            </p:seq>
            <p:audio>
              <p:cMediaNode vol="80000">
                <p:cTn id="13" fill="hold" display="0">
                  <p:stCondLst>
                    <p:cond delay="indefinite"/>
                  </p:stCondLst>
                  <p:endCondLst>
                    <p:cond evt="onStopAudio" delay="0">
                      <p:tgtEl>
                        <p:sldTgt/>
                      </p:tgtEl>
                    </p:cond>
                  </p:endCondLst>
                </p:cTn>
                <p:tgtEl>
                  <p:spTgt spid="12"/>
                </p:tgtEl>
              </p:cMediaNode>
            </p:audio>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3000" fill="hold"/>
                                        <p:tgtEl>
                                          <p:spTgt spid="13"/>
                                        </p:tgtEl>
                                      </p:cBhvr>
                                    </p:cmd>
                                  </p:childTnLst>
                                </p:cTn>
                              </p:par>
                            </p:childTnLst>
                          </p:cTn>
                        </p:par>
                      </p:childTnLst>
                    </p:cTn>
                  </p:par>
                </p:childTnLst>
              </p:cTn>
              <p:nextCondLst>
                <p:cond evt="onClick" delay="0">
                  <p:tgtEl>
                    <p:spTgt spid="13"/>
                  </p:tgtEl>
                </p:cond>
              </p:nextCondLst>
            </p:seq>
            <p:audio>
              <p:cMediaNode vol="80000">
                <p:cTn id="19" fill="hold" display="0">
                  <p:stCondLst>
                    <p:cond delay="indefinite"/>
                  </p:stCondLst>
                  <p:endCondLst>
                    <p:cond evt="onStopAudio" delay="0">
                      <p:tgtEl>
                        <p:sldTgt/>
                      </p:tgtEl>
                    </p:cond>
                  </p:endCondLst>
                </p:cTn>
                <p:tgtEl>
                  <p:spTgt spid="13"/>
                </p:tgtEl>
              </p:cMediaNode>
            </p:audio>
            <p:seq concurrent="1" nextAc="seek">
              <p:cTn id="20" restart="whenNotActive" fill="hold" evtFilter="cancelBubble" nodeType="interactiveSeq">
                <p:stCondLst>
                  <p:cond evt="onClick" delay="0">
                    <p:tgtEl>
                      <p:spTgt spid="14"/>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2000" fill="hold"/>
                                        <p:tgtEl>
                                          <p:spTgt spid="14"/>
                                        </p:tgtEl>
                                      </p:cBhvr>
                                    </p:cmd>
                                  </p:childTnLst>
                                </p:cTn>
                              </p:par>
                            </p:childTnLst>
                          </p:cTn>
                        </p:par>
                      </p:childTnLst>
                    </p:cTn>
                  </p:par>
                </p:childTnLst>
              </p:cTn>
              <p:nextCondLst>
                <p:cond evt="onClick" delay="0">
                  <p:tgtEl>
                    <p:spTgt spid="14"/>
                  </p:tgtEl>
                </p:cond>
              </p:nextCondLst>
            </p:seq>
            <p:audio>
              <p:cMediaNode vol="80000">
                <p:cTn id="25" fill="hold" display="0">
                  <p:stCondLst>
                    <p:cond delay="indefinite"/>
                  </p:stCondLst>
                  <p:endCondLst>
                    <p:cond evt="onStopAudio" delay="0">
                      <p:tgtEl>
                        <p:sldTgt/>
                      </p:tgtEl>
                    </p:cond>
                  </p:endCondLst>
                </p:cTn>
                <p:tgtEl>
                  <p:spTgt spid="14"/>
                </p:tgtEl>
              </p:cMediaNode>
            </p:audio>
            <p:seq concurrent="1" nextAc="seek">
              <p:cTn id="26" restart="whenNotActive" fill="hold" evtFilter="cancelBubble" nodeType="interactiveSeq">
                <p:stCondLst>
                  <p:cond evt="onClick" delay="0">
                    <p:tgtEl>
                      <p:spTgt spid="15"/>
                    </p:tgtEl>
                  </p:cond>
                </p:stCondLst>
                <p:endSync evt="end" delay="0">
                  <p:rtn val="all"/>
                </p:endSync>
                <p:childTnLst>
                  <p:par>
                    <p:cTn id="27" fill="hold">
                      <p:stCondLst>
                        <p:cond delay="0"/>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3000" fill="hold"/>
                                        <p:tgtEl>
                                          <p:spTgt spid="15"/>
                                        </p:tgtEl>
                                      </p:cBhvr>
                                    </p:cmd>
                                  </p:childTnLst>
                                </p:cTn>
                              </p:par>
                            </p:childTnLst>
                          </p:cTn>
                        </p:par>
                      </p:childTnLst>
                    </p:cTn>
                  </p:par>
                </p:childTnLst>
              </p:cTn>
              <p:nextCondLst>
                <p:cond evt="onClick" delay="0">
                  <p:tgtEl>
                    <p:spTgt spid="15"/>
                  </p:tgtEl>
                </p:cond>
              </p:nextCondLst>
            </p:seq>
            <p:audio>
              <p:cMediaNode vol="80000">
                <p:cTn id="31" fill="hold" display="0">
                  <p:stCondLst>
                    <p:cond delay="indefinite"/>
                  </p:stCondLst>
                  <p:endCondLst>
                    <p:cond evt="onStopAudio" delay="0">
                      <p:tgtEl>
                        <p:sldTgt/>
                      </p:tgtEl>
                    </p:cond>
                  </p:endCondLst>
                </p:cTn>
                <p:tgtEl>
                  <p:spTgt spid="15"/>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p:cNvSpPr/>
          <p:nvPr/>
        </p:nvSpPr>
        <p:spPr>
          <a:xfrm>
            <a:off x="128094" y="980727"/>
            <a:ext cx="1686911" cy="313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lang="ja-JP" altLang="en-US" dirty="0" smtClean="0"/>
              <a:t>正答数からわかること（</a:t>
            </a:r>
            <a:r>
              <a:rPr lang="en-US" altLang="ja-JP" dirty="0" smtClean="0"/>
              <a:t>1/2</a:t>
            </a:r>
            <a:r>
              <a:rPr lang="ja-JP" altLang="en-US" dirty="0" smtClean="0"/>
              <a:t>）</a:t>
            </a:r>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23</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4</a:t>
            </a:r>
            <a:endParaRPr lang="ja-JP" altLang="en-US" sz="3600" b="1" dirty="0">
              <a:solidFill>
                <a:schemeClr val="bg1"/>
              </a:solidFill>
            </a:endParaRPr>
          </a:p>
        </p:txBody>
      </p:sp>
      <p:grpSp>
        <p:nvGrpSpPr>
          <p:cNvPr id="12" name="グループ化 11"/>
          <p:cNvGrpSpPr/>
          <p:nvPr/>
        </p:nvGrpSpPr>
        <p:grpSpPr>
          <a:xfrm>
            <a:off x="250825" y="908720"/>
            <a:ext cx="8694068" cy="4248470"/>
            <a:chOff x="250825" y="908720"/>
            <a:chExt cx="8694068" cy="4248470"/>
          </a:xfrm>
        </p:grpSpPr>
        <p:pic>
          <p:nvPicPr>
            <p:cNvPr id="1026" name="Picture 2" descr="https://lh6.googleusercontent.com/30tQu8EiMm8FkQRKv8bdh-A8eaWw3800IOTegeUVwhB0aDCR0_rOXvHgy1_Tl4RWaGe_AhAxKVaNYOdxNMqJcQznlgZSVsb2TQS5y9oXqxQFQAPrKCfKjn_Bjn2-jZOGnelByOHCbB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980728"/>
              <a:ext cx="7973343" cy="3528392"/>
            </a:xfrm>
            <a:prstGeom prst="rect">
              <a:avLst/>
            </a:prstGeom>
            <a:noFill/>
            <a:extLst>
              <a:ext uri="{909E8E84-426E-40DD-AFC4-6F175D3DCCD1}">
                <a14:hiddenFill xmlns:a14="http://schemas.microsoft.com/office/drawing/2010/main">
                  <a:solidFill>
                    <a:srgbClr val="FFFFFF"/>
                  </a:solidFill>
                </a14:hiddenFill>
              </a:ext>
            </a:extLst>
          </p:spPr>
        </p:pic>
        <p:sp>
          <p:nvSpPr>
            <p:cNvPr id="6" name="正方形/長方形 5"/>
            <p:cNvSpPr/>
            <p:nvPr/>
          </p:nvSpPr>
          <p:spPr>
            <a:xfrm>
              <a:off x="250825" y="980728"/>
              <a:ext cx="720725" cy="35283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lstStyle/>
            <a:p>
              <a:pPr algn="ctr"/>
              <a:r>
                <a:rPr kumimoji="1" lang="ja-JP" altLang="en-US" sz="2800" dirty="0" smtClean="0">
                  <a:solidFill>
                    <a:schemeClr val="tx1"/>
                  </a:solidFill>
                </a:rPr>
                <a:t>正答数 （問）</a:t>
              </a:r>
              <a:endParaRPr kumimoji="1" lang="ja-JP" altLang="en-US" sz="2800" dirty="0">
                <a:solidFill>
                  <a:schemeClr val="tx1"/>
                </a:solidFill>
              </a:endParaRPr>
            </a:p>
          </p:txBody>
        </p:sp>
        <p:sp>
          <p:nvSpPr>
            <p:cNvPr id="7" name="正方形/長方形 6"/>
            <p:cNvSpPr/>
            <p:nvPr/>
          </p:nvSpPr>
          <p:spPr>
            <a:xfrm>
              <a:off x="1403648" y="4267198"/>
              <a:ext cx="7541245" cy="5550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2800" dirty="0" smtClean="0">
                  <a:solidFill>
                    <a:schemeClr val="tx1"/>
                  </a:solidFill>
                </a:rPr>
                <a:t>  無音</a:t>
              </a:r>
              <a:r>
                <a:rPr lang="ja-JP" altLang="en-US" sz="2800" dirty="0" smtClean="0">
                  <a:solidFill>
                    <a:schemeClr val="tx1"/>
                  </a:solidFill>
                </a:rPr>
                <a:t>        </a:t>
              </a:r>
              <a:r>
                <a:rPr lang="en-US" altLang="ja-JP" sz="2800" dirty="0" smtClean="0">
                  <a:solidFill>
                    <a:schemeClr val="tx1"/>
                  </a:solidFill>
                </a:rPr>
                <a:t>PN</a:t>
              </a:r>
              <a:r>
                <a:rPr lang="ja-JP" altLang="en-US" sz="2800" dirty="0" smtClean="0">
                  <a:solidFill>
                    <a:schemeClr val="tx1"/>
                  </a:solidFill>
                </a:rPr>
                <a:t>       雑踏音       雨       音楽１    音楽２</a:t>
              </a:r>
              <a:endParaRPr kumimoji="1" lang="ja-JP" altLang="en-US" sz="2800" dirty="0">
                <a:solidFill>
                  <a:schemeClr val="tx1"/>
                </a:solidFill>
              </a:endParaRPr>
            </a:p>
          </p:txBody>
        </p:sp>
        <p:sp>
          <p:nvSpPr>
            <p:cNvPr id="9" name="正方形/長方形 8"/>
            <p:cNvSpPr/>
            <p:nvPr/>
          </p:nvSpPr>
          <p:spPr>
            <a:xfrm>
              <a:off x="1403648" y="4725144"/>
              <a:ext cx="7541245" cy="4320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2400" dirty="0" smtClean="0">
                  <a:solidFill>
                    <a:schemeClr val="tx1"/>
                  </a:solidFill>
                </a:rPr>
                <a:t>マスキング音</a:t>
              </a:r>
              <a:endParaRPr kumimoji="1" lang="ja-JP" altLang="en-US" sz="2400" dirty="0">
                <a:solidFill>
                  <a:schemeClr val="tx1"/>
                </a:solidFill>
              </a:endParaRPr>
            </a:p>
          </p:txBody>
        </p:sp>
        <p:sp>
          <p:nvSpPr>
            <p:cNvPr id="10" name="正方形/長方形 9"/>
            <p:cNvSpPr/>
            <p:nvPr/>
          </p:nvSpPr>
          <p:spPr>
            <a:xfrm>
              <a:off x="866143" y="908720"/>
              <a:ext cx="493353" cy="3525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en-US" altLang="ja-JP" sz="2400" b="1" dirty="0" smtClean="0">
                  <a:solidFill>
                    <a:schemeClr val="tx1"/>
                  </a:solidFill>
                </a:rPr>
                <a:t>60</a:t>
              </a:r>
            </a:p>
            <a:p>
              <a:pPr algn="ctr"/>
              <a:endParaRPr lang="en-US" altLang="ja-JP" sz="900" b="1" dirty="0">
                <a:solidFill>
                  <a:schemeClr val="tx1"/>
                </a:solidFill>
              </a:endParaRPr>
            </a:p>
            <a:p>
              <a:pPr algn="ctr"/>
              <a:r>
                <a:rPr kumimoji="1" lang="en-US" altLang="ja-JP" sz="2400" b="1" dirty="0" smtClean="0">
                  <a:solidFill>
                    <a:schemeClr val="tx1"/>
                  </a:solidFill>
                </a:rPr>
                <a:t>50</a:t>
              </a:r>
            </a:p>
            <a:p>
              <a:pPr algn="ctr"/>
              <a:endParaRPr kumimoji="1" lang="en-US" altLang="ja-JP" sz="1100" b="1" dirty="0" smtClean="0">
                <a:solidFill>
                  <a:schemeClr val="tx1"/>
                </a:solidFill>
              </a:endParaRPr>
            </a:p>
            <a:p>
              <a:pPr algn="ctr"/>
              <a:r>
                <a:rPr kumimoji="1" lang="en-US" altLang="ja-JP" sz="2400" b="1" dirty="0" smtClean="0">
                  <a:solidFill>
                    <a:schemeClr val="tx1"/>
                  </a:solidFill>
                </a:rPr>
                <a:t>40</a:t>
              </a:r>
            </a:p>
            <a:p>
              <a:pPr algn="ctr"/>
              <a:endParaRPr kumimoji="1" lang="en-US" altLang="ja-JP" sz="1050" b="1" dirty="0" smtClean="0">
                <a:solidFill>
                  <a:schemeClr val="tx1"/>
                </a:solidFill>
              </a:endParaRPr>
            </a:p>
            <a:p>
              <a:pPr algn="ctr"/>
              <a:r>
                <a:rPr lang="en-US" altLang="ja-JP" sz="2400" b="1" dirty="0" smtClean="0">
                  <a:solidFill>
                    <a:schemeClr val="tx1"/>
                  </a:solidFill>
                </a:rPr>
                <a:t>30</a:t>
              </a:r>
            </a:p>
            <a:p>
              <a:pPr algn="ctr"/>
              <a:endParaRPr lang="en-US" altLang="ja-JP" sz="1050" b="1" dirty="0">
                <a:solidFill>
                  <a:schemeClr val="tx1"/>
                </a:solidFill>
              </a:endParaRPr>
            </a:p>
            <a:p>
              <a:pPr algn="ctr"/>
              <a:r>
                <a:rPr kumimoji="1" lang="en-US" altLang="ja-JP" sz="2400" b="1" dirty="0" smtClean="0">
                  <a:solidFill>
                    <a:schemeClr val="tx1"/>
                  </a:solidFill>
                </a:rPr>
                <a:t>20</a:t>
              </a:r>
            </a:p>
            <a:p>
              <a:pPr algn="ctr"/>
              <a:endParaRPr lang="en-US" altLang="ja-JP" sz="900" b="1" dirty="0">
                <a:solidFill>
                  <a:schemeClr val="tx1"/>
                </a:solidFill>
              </a:endParaRPr>
            </a:p>
            <a:p>
              <a:pPr algn="ctr"/>
              <a:r>
                <a:rPr kumimoji="1" lang="en-US" altLang="ja-JP" sz="2400" b="1" dirty="0" smtClean="0">
                  <a:solidFill>
                    <a:schemeClr val="tx1"/>
                  </a:solidFill>
                </a:rPr>
                <a:t>10</a:t>
              </a:r>
            </a:p>
            <a:p>
              <a:pPr algn="ctr"/>
              <a:endParaRPr lang="en-US" altLang="ja-JP" sz="1100" b="1" dirty="0">
                <a:solidFill>
                  <a:schemeClr val="tx1"/>
                </a:solidFill>
              </a:endParaRPr>
            </a:p>
            <a:p>
              <a:pPr algn="ctr"/>
              <a:r>
                <a:rPr kumimoji="1" lang="en-US" altLang="ja-JP" sz="2400" b="1" dirty="0" smtClean="0">
                  <a:solidFill>
                    <a:schemeClr val="tx1"/>
                  </a:solidFill>
                </a:rPr>
                <a:t>0</a:t>
              </a:r>
            </a:p>
          </p:txBody>
        </p:sp>
      </p:grpSp>
      <p:pic>
        <p:nvPicPr>
          <p:cNvPr id="13" name="図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7502" y="980629"/>
            <a:ext cx="1790515" cy="1944315"/>
          </a:xfrm>
          <a:prstGeom prst="rect">
            <a:avLst/>
          </a:prstGeom>
        </p:spPr>
      </p:pic>
      <p:sp>
        <p:nvSpPr>
          <p:cNvPr id="3" name="角丸四角形 2"/>
          <p:cNvSpPr/>
          <p:nvPr/>
        </p:nvSpPr>
        <p:spPr>
          <a:xfrm>
            <a:off x="128093" y="5157191"/>
            <a:ext cx="8816799" cy="1584178"/>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smtClean="0">
                <a:solidFill>
                  <a:schemeClr val="tx1"/>
                </a:solidFill>
              </a:rPr>
              <a:t>「正答数に差がある」</a:t>
            </a:r>
            <a:endParaRPr kumimoji="1" lang="en-US" altLang="ja-JP" sz="2800" b="1" dirty="0" smtClean="0">
              <a:solidFill>
                <a:schemeClr val="tx1"/>
              </a:solidFill>
            </a:endParaRPr>
          </a:p>
          <a:p>
            <a:pPr algn="ctr">
              <a:lnSpc>
                <a:spcPct val="150000"/>
              </a:lnSpc>
            </a:pPr>
            <a:r>
              <a:rPr lang="ja-JP" altLang="en-US" sz="2800" dirty="0" smtClean="0">
                <a:solidFill>
                  <a:schemeClr val="tx1"/>
                </a:solidFill>
              </a:rPr>
              <a:t>→ イビキが作業の邪魔をしている</a:t>
            </a:r>
            <a:endParaRPr kumimoji="1" lang="ja-JP" altLang="en-US" sz="2800" dirty="0">
              <a:solidFill>
                <a:schemeClr val="tx1"/>
              </a:solidFill>
            </a:endParaRPr>
          </a:p>
        </p:txBody>
      </p:sp>
    </p:spTree>
    <p:extLst>
      <p:ext uri="{BB962C8B-B14F-4D97-AF65-F5344CB8AC3E}">
        <p14:creationId xmlns:p14="http://schemas.microsoft.com/office/powerpoint/2010/main" val="320120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p:cNvSpPr/>
          <p:nvPr/>
        </p:nvSpPr>
        <p:spPr>
          <a:xfrm>
            <a:off x="128094" y="980727"/>
            <a:ext cx="1686911" cy="313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lang="ja-JP" altLang="en-US" dirty="0" smtClean="0"/>
              <a:t>正答数からわかること（</a:t>
            </a:r>
            <a:r>
              <a:rPr lang="en-US" altLang="ja-JP" dirty="0" smtClean="0"/>
              <a:t>2/2</a:t>
            </a:r>
            <a:r>
              <a:rPr lang="ja-JP" altLang="en-US" dirty="0" smtClean="0"/>
              <a:t>）</a:t>
            </a:r>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24</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4</a:t>
            </a:r>
            <a:endParaRPr lang="ja-JP" altLang="en-US" sz="3600" b="1" dirty="0">
              <a:solidFill>
                <a:schemeClr val="bg1"/>
              </a:solidFill>
            </a:endParaRPr>
          </a:p>
        </p:txBody>
      </p:sp>
      <p:grpSp>
        <p:nvGrpSpPr>
          <p:cNvPr id="12" name="グループ化 11"/>
          <p:cNvGrpSpPr/>
          <p:nvPr/>
        </p:nvGrpSpPr>
        <p:grpSpPr>
          <a:xfrm>
            <a:off x="250825" y="908720"/>
            <a:ext cx="8694068" cy="4248470"/>
            <a:chOff x="250825" y="908720"/>
            <a:chExt cx="8694068" cy="4248470"/>
          </a:xfrm>
        </p:grpSpPr>
        <p:pic>
          <p:nvPicPr>
            <p:cNvPr id="1026" name="Picture 2" descr="https://lh6.googleusercontent.com/30tQu8EiMm8FkQRKv8bdh-A8eaWw3800IOTegeUVwhB0aDCR0_rOXvHgy1_Tl4RWaGe_AhAxKVaNYOdxNMqJcQznlgZSVsb2TQS5y9oXqxQFQAPrKCfKjn_Bjn2-jZOGnelByOHCbB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980728"/>
              <a:ext cx="7973343" cy="3528392"/>
            </a:xfrm>
            <a:prstGeom prst="rect">
              <a:avLst/>
            </a:prstGeom>
            <a:noFill/>
            <a:extLst>
              <a:ext uri="{909E8E84-426E-40DD-AFC4-6F175D3DCCD1}">
                <a14:hiddenFill xmlns:a14="http://schemas.microsoft.com/office/drawing/2010/main">
                  <a:solidFill>
                    <a:srgbClr val="FFFFFF"/>
                  </a:solidFill>
                </a14:hiddenFill>
              </a:ext>
            </a:extLst>
          </p:spPr>
        </p:pic>
        <p:sp>
          <p:nvSpPr>
            <p:cNvPr id="6" name="正方形/長方形 5"/>
            <p:cNvSpPr/>
            <p:nvPr/>
          </p:nvSpPr>
          <p:spPr>
            <a:xfrm>
              <a:off x="250825" y="980728"/>
              <a:ext cx="720725" cy="35283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lstStyle/>
            <a:p>
              <a:pPr algn="ctr"/>
              <a:r>
                <a:rPr kumimoji="1" lang="ja-JP" altLang="en-US" sz="2800" dirty="0" smtClean="0">
                  <a:solidFill>
                    <a:schemeClr val="tx1"/>
                  </a:solidFill>
                </a:rPr>
                <a:t>正答数 （問）</a:t>
              </a:r>
              <a:endParaRPr kumimoji="1" lang="ja-JP" altLang="en-US" sz="2800" dirty="0">
                <a:solidFill>
                  <a:schemeClr val="tx1"/>
                </a:solidFill>
              </a:endParaRPr>
            </a:p>
          </p:txBody>
        </p:sp>
        <p:sp>
          <p:nvSpPr>
            <p:cNvPr id="7" name="正方形/長方形 6"/>
            <p:cNvSpPr/>
            <p:nvPr/>
          </p:nvSpPr>
          <p:spPr>
            <a:xfrm>
              <a:off x="1403648" y="4267198"/>
              <a:ext cx="7541245" cy="5550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2800" dirty="0" smtClean="0">
                  <a:solidFill>
                    <a:schemeClr val="tx1"/>
                  </a:solidFill>
                </a:rPr>
                <a:t>  無音</a:t>
              </a:r>
              <a:r>
                <a:rPr lang="ja-JP" altLang="en-US" sz="2800" dirty="0" smtClean="0">
                  <a:solidFill>
                    <a:schemeClr val="tx1"/>
                  </a:solidFill>
                </a:rPr>
                <a:t>        </a:t>
              </a:r>
              <a:r>
                <a:rPr lang="en-US" altLang="ja-JP" sz="2800" dirty="0" smtClean="0">
                  <a:solidFill>
                    <a:schemeClr val="tx1"/>
                  </a:solidFill>
                </a:rPr>
                <a:t>PN</a:t>
              </a:r>
              <a:r>
                <a:rPr lang="ja-JP" altLang="en-US" sz="2800" dirty="0" smtClean="0">
                  <a:solidFill>
                    <a:schemeClr val="tx1"/>
                  </a:solidFill>
                </a:rPr>
                <a:t>       雑踏音       雨       音楽１    音楽２</a:t>
              </a:r>
              <a:endParaRPr kumimoji="1" lang="ja-JP" altLang="en-US" sz="2800" dirty="0">
                <a:solidFill>
                  <a:schemeClr val="tx1"/>
                </a:solidFill>
              </a:endParaRPr>
            </a:p>
          </p:txBody>
        </p:sp>
        <p:sp>
          <p:nvSpPr>
            <p:cNvPr id="9" name="正方形/長方形 8"/>
            <p:cNvSpPr/>
            <p:nvPr/>
          </p:nvSpPr>
          <p:spPr>
            <a:xfrm>
              <a:off x="1403648" y="4725144"/>
              <a:ext cx="7541245" cy="4320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2400" dirty="0" smtClean="0">
                  <a:solidFill>
                    <a:schemeClr val="tx1"/>
                  </a:solidFill>
                </a:rPr>
                <a:t>マスキング音</a:t>
              </a:r>
              <a:endParaRPr kumimoji="1" lang="ja-JP" altLang="en-US" sz="2400" dirty="0">
                <a:solidFill>
                  <a:schemeClr val="tx1"/>
                </a:solidFill>
              </a:endParaRPr>
            </a:p>
          </p:txBody>
        </p:sp>
        <p:sp>
          <p:nvSpPr>
            <p:cNvPr id="10" name="正方形/長方形 9"/>
            <p:cNvSpPr/>
            <p:nvPr/>
          </p:nvSpPr>
          <p:spPr>
            <a:xfrm>
              <a:off x="866143" y="908720"/>
              <a:ext cx="493353" cy="3525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en-US" altLang="ja-JP" sz="2400" b="1" dirty="0" smtClean="0">
                  <a:solidFill>
                    <a:schemeClr val="tx1"/>
                  </a:solidFill>
                </a:rPr>
                <a:t>60</a:t>
              </a:r>
            </a:p>
            <a:p>
              <a:pPr algn="ctr"/>
              <a:endParaRPr lang="en-US" altLang="ja-JP" sz="900" b="1" dirty="0">
                <a:solidFill>
                  <a:schemeClr val="tx1"/>
                </a:solidFill>
              </a:endParaRPr>
            </a:p>
            <a:p>
              <a:pPr algn="ctr"/>
              <a:r>
                <a:rPr kumimoji="1" lang="en-US" altLang="ja-JP" sz="2400" b="1" dirty="0" smtClean="0">
                  <a:solidFill>
                    <a:schemeClr val="tx1"/>
                  </a:solidFill>
                </a:rPr>
                <a:t>50</a:t>
              </a:r>
            </a:p>
            <a:p>
              <a:pPr algn="ctr"/>
              <a:endParaRPr kumimoji="1" lang="en-US" altLang="ja-JP" sz="1100" b="1" dirty="0" smtClean="0">
                <a:solidFill>
                  <a:schemeClr val="tx1"/>
                </a:solidFill>
              </a:endParaRPr>
            </a:p>
            <a:p>
              <a:pPr algn="ctr"/>
              <a:r>
                <a:rPr kumimoji="1" lang="en-US" altLang="ja-JP" sz="2400" b="1" dirty="0" smtClean="0">
                  <a:solidFill>
                    <a:schemeClr val="tx1"/>
                  </a:solidFill>
                </a:rPr>
                <a:t>40</a:t>
              </a:r>
            </a:p>
            <a:p>
              <a:pPr algn="ctr"/>
              <a:endParaRPr kumimoji="1" lang="en-US" altLang="ja-JP" sz="1050" b="1" dirty="0" smtClean="0">
                <a:solidFill>
                  <a:schemeClr val="tx1"/>
                </a:solidFill>
              </a:endParaRPr>
            </a:p>
            <a:p>
              <a:pPr algn="ctr"/>
              <a:r>
                <a:rPr lang="en-US" altLang="ja-JP" sz="2400" b="1" dirty="0" smtClean="0">
                  <a:solidFill>
                    <a:schemeClr val="tx1"/>
                  </a:solidFill>
                </a:rPr>
                <a:t>30</a:t>
              </a:r>
            </a:p>
            <a:p>
              <a:pPr algn="ctr"/>
              <a:endParaRPr lang="en-US" altLang="ja-JP" sz="1050" b="1" dirty="0">
                <a:solidFill>
                  <a:schemeClr val="tx1"/>
                </a:solidFill>
              </a:endParaRPr>
            </a:p>
            <a:p>
              <a:pPr algn="ctr"/>
              <a:r>
                <a:rPr kumimoji="1" lang="en-US" altLang="ja-JP" sz="2400" b="1" dirty="0" smtClean="0">
                  <a:solidFill>
                    <a:schemeClr val="tx1"/>
                  </a:solidFill>
                </a:rPr>
                <a:t>20</a:t>
              </a:r>
            </a:p>
            <a:p>
              <a:pPr algn="ctr"/>
              <a:endParaRPr lang="en-US" altLang="ja-JP" sz="900" b="1" dirty="0">
                <a:solidFill>
                  <a:schemeClr val="tx1"/>
                </a:solidFill>
              </a:endParaRPr>
            </a:p>
            <a:p>
              <a:pPr algn="ctr"/>
              <a:r>
                <a:rPr kumimoji="1" lang="en-US" altLang="ja-JP" sz="2400" b="1" dirty="0" smtClean="0">
                  <a:solidFill>
                    <a:schemeClr val="tx1"/>
                  </a:solidFill>
                </a:rPr>
                <a:t>10</a:t>
              </a:r>
            </a:p>
            <a:p>
              <a:pPr algn="ctr"/>
              <a:endParaRPr lang="en-US" altLang="ja-JP" sz="1100" b="1" dirty="0">
                <a:solidFill>
                  <a:schemeClr val="tx1"/>
                </a:solidFill>
              </a:endParaRPr>
            </a:p>
            <a:p>
              <a:pPr algn="ctr"/>
              <a:r>
                <a:rPr kumimoji="1" lang="en-US" altLang="ja-JP" sz="2400" b="1" dirty="0" smtClean="0">
                  <a:solidFill>
                    <a:schemeClr val="tx1"/>
                  </a:solidFill>
                </a:rPr>
                <a:t>0</a:t>
              </a:r>
            </a:p>
          </p:txBody>
        </p:sp>
      </p:grpSp>
      <p:pic>
        <p:nvPicPr>
          <p:cNvPr id="13" name="図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9752" y="1391758"/>
            <a:ext cx="1790515" cy="1279672"/>
          </a:xfrm>
          <a:prstGeom prst="rect">
            <a:avLst/>
          </a:prstGeom>
        </p:spPr>
      </p:pic>
      <p:sp>
        <p:nvSpPr>
          <p:cNvPr id="3" name="角丸四角形 2"/>
          <p:cNvSpPr/>
          <p:nvPr/>
        </p:nvSpPr>
        <p:spPr>
          <a:xfrm>
            <a:off x="128093" y="5157191"/>
            <a:ext cx="8816799" cy="1584178"/>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smtClean="0">
                <a:solidFill>
                  <a:schemeClr val="tx1"/>
                </a:solidFill>
              </a:rPr>
              <a:t>「正答数の差が小さい」</a:t>
            </a:r>
            <a:endParaRPr kumimoji="1" lang="en-US" altLang="ja-JP" sz="2800" b="1" dirty="0" smtClean="0">
              <a:solidFill>
                <a:schemeClr val="tx1"/>
              </a:solidFill>
            </a:endParaRPr>
          </a:p>
          <a:p>
            <a:pPr>
              <a:lnSpc>
                <a:spcPct val="150000"/>
              </a:lnSpc>
            </a:pPr>
            <a:r>
              <a:rPr lang="ja-JP" altLang="en-US" sz="2800" dirty="0" smtClean="0">
                <a:solidFill>
                  <a:schemeClr val="tx1"/>
                </a:solidFill>
              </a:rPr>
              <a:t>→ マスキング音を流すことによって</a:t>
            </a:r>
            <a:endParaRPr lang="en-US" altLang="ja-JP" sz="2800" dirty="0" smtClean="0">
              <a:solidFill>
                <a:schemeClr val="tx1"/>
              </a:solidFill>
            </a:endParaRPr>
          </a:p>
          <a:p>
            <a:pPr algn="ctr"/>
            <a:r>
              <a:rPr lang="ja-JP" altLang="en-US" sz="2800" dirty="0" smtClean="0">
                <a:solidFill>
                  <a:schemeClr val="tx1"/>
                </a:solidFill>
              </a:rPr>
              <a:t>イビキによる作業への影響が少ないと考えられる</a:t>
            </a:r>
            <a:endParaRPr kumimoji="1" lang="ja-JP" altLang="en-US" sz="2800" dirty="0">
              <a:solidFill>
                <a:schemeClr val="tx1"/>
              </a:solidFill>
            </a:endParaRPr>
          </a:p>
        </p:txBody>
      </p:sp>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3888" y="1391758"/>
            <a:ext cx="1790515" cy="1279672"/>
          </a:xfrm>
          <a:prstGeom prst="rect">
            <a:avLst/>
          </a:prstGeom>
        </p:spPr>
      </p:pic>
      <p:pic>
        <p:nvPicPr>
          <p:cNvPr id="15" name="図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50992" y="1280483"/>
            <a:ext cx="1790515" cy="1279672"/>
          </a:xfrm>
          <a:prstGeom prst="rect">
            <a:avLst/>
          </a:prstGeom>
        </p:spPr>
      </p:pic>
      <p:pic>
        <p:nvPicPr>
          <p:cNvPr id="16" name="図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0300" y="1447941"/>
            <a:ext cx="1790515" cy="1279672"/>
          </a:xfrm>
          <a:prstGeom prst="rect">
            <a:avLst/>
          </a:prstGeom>
        </p:spPr>
      </p:pic>
      <p:pic>
        <p:nvPicPr>
          <p:cNvPr id="17" name="図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48630" y="1261747"/>
            <a:ext cx="1790515" cy="1279672"/>
          </a:xfrm>
          <a:prstGeom prst="rect">
            <a:avLst/>
          </a:prstGeom>
        </p:spPr>
      </p:pic>
    </p:spTree>
    <p:extLst>
      <p:ext uri="{BB962C8B-B14F-4D97-AF65-F5344CB8AC3E}">
        <p14:creationId xmlns:p14="http://schemas.microsoft.com/office/powerpoint/2010/main" val="2215274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イビキに気づいたか否か（</a:t>
            </a:r>
            <a:r>
              <a:rPr kumimoji="1" lang="en-US" altLang="ja-JP" dirty="0" smtClean="0"/>
              <a:t>1/2</a:t>
            </a:r>
            <a:r>
              <a:rPr kumimoji="1" lang="ja-JP" altLang="en-US" dirty="0" smtClean="0"/>
              <a:t>）</a:t>
            </a:r>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25</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4</a:t>
            </a:r>
            <a:endParaRPr lang="ja-JP" altLang="en-US" sz="3600" b="1" dirty="0">
              <a:solidFill>
                <a:schemeClr val="bg1"/>
              </a:solidFill>
            </a:endParaRPr>
          </a:p>
        </p:txBody>
      </p:sp>
      <p:pic>
        <p:nvPicPr>
          <p:cNvPr id="2050" name="Picture 2" descr="https://lh5.googleusercontent.com/BEVeZp0MeYkMaZ75s5tVmI2VfAC-E4lzuWB_XL4HPgQO1G4tMQ5K8fydTZG4YYphxF2rzKbv43UeJd_VG4b-ZdGXFuJ1H72Yoac3V_qp32HjR1WRlYWFeLf6-yO9FyptyuFwKokI9s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5024" y="976360"/>
            <a:ext cx="7839869" cy="3494040"/>
          </a:xfrm>
          <a:prstGeom prst="rect">
            <a:avLst/>
          </a:prstGeom>
          <a:noFill/>
          <a:extLst>
            <a:ext uri="{909E8E84-426E-40DD-AFC4-6F175D3DCCD1}">
              <a14:hiddenFill xmlns:a14="http://schemas.microsoft.com/office/drawing/2010/main">
                <a:solidFill>
                  <a:srgbClr val="FFFFFF"/>
                </a:solidFill>
              </a14:hiddenFill>
            </a:ext>
          </a:extLst>
        </p:spPr>
      </p:pic>
      <p:sp>
        <p:nvSpPr>
          <p:cNvPr id="7" name="正方形/長方形 6"/>
          <p:cNvSpPr/>
          <p:nvPr/>
        </p:nvSpPr>
        <p:spPr>
          <a:xfrm>
            <a:off x="1403648" y="4267198"/>
            <a:ext cx="7541245" cy="5550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2800" dirty="0" smtClean="0">
                <a:solidFill>
                  <a:schemeClr val="tx1"/>
                </a:solidFill>
              </a:rPr>
              <a:t>  無音</a:t>
            </a:r>
            <a:r>
              <a:rPr lang="ja-JP" altLang="en-US" sz="2800" dirty="0" smtClean="0">
                <a:solidFill>
                  <a:schemeClr val="tx1"/>
                </a:solidFill>
              </a:rPr>
              <a:t>        </a:t>
            </a:r>
            <a:r>
              <a:rPr lang="en-US" altLang="ja-JP" sz="2800" dirty="0" smtClean="0">
                <a:solidFill>
                  <a:schemeClr val="tx1"/>
                </a:solidFill>
              </a:rPr>
              <a:t>PN</a:t>
            </a:r>
            <a:r>
              <a:rPr lang="ja-JP" altLang="en-US" sz="2800" dirty="0" smtClean="0">
                <a:solidFill>
                  <a:schemeClr val="tx1"/>
                </a:solidFill>
              </a:rPr>
              <a:t>       雑踏音       雨       音楽１    音楽２</a:t>
            </a:r>
            <a:endParaRPr kumimoji="1" lang="ja-JP" altLang="en-US" sz="2800" dirty="0">
              <a:solidFill>
                <a:schemeClr val="tx1"/>
              </a:solidFill>
            </a:endParaRPr>
          </a:p>
        </p:txBody>
      </p:sp>
      <p:sp>
        <p:nvSpPr>
          <p:cNvPr id="8" name="正方形/長方形 7"/>
          <p:cNvSpPr/>
          <p:nvPr/>
        </p:nvSpPr>
        <p:spPr>
          <a:xfrm>
            <a:off x="1403648" y="4725144"/>
            <a:ext cx="7541245" cy="4320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2400" dirty="0" smtClean="0">
                <a:solidFill>
                  <a:schemeClr val="tx1"/>
                </a:solidFill>
              </a:rPr>
              <a:t>マスキング音</a:t>
            </a:r>
            <a:endParaRPr kumimoji="1" lang="ja-JP" altLang="en-US" sz="2400" dirty="0">
              <a:solidFill>
                <a:schemeClr val="tx1"/>
              </a:solidFill>
            </a:endParaRPr>
          </a:p>
        </p:txBody>
      </p:sp>
      <p:sp>
        <p:nvSpPr>
          <p:cNvPr id="9" name="正方形/長方形 8"/>
          <p:cNvSpPr/>
          <p:nvPr/>
        </p:nvSpPr>
        <p:spPr>
          <a:xfrm>
            <a:off x="866143" y="908720"/>
            <a:ext cx="493353" cy="3525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en-US" altLang="ja-JP" sz="2400" b="1" dirty="0" smtClean="0">
                <a:solidFill>
                  <a:schemeClr val="tx1"/>
                </a:solidFill>
              </a:rPr>
              <a:t>8</a:t>
            </a:r>
          </a:p>
          <a:p>
            <a:pPr algn="ctr"/>
            <a:endParaRPr lang="en-US" altLang="ja-JP" sz="2400" b="1" dirty="0">
              <a:solidFill>
                <a:schemeClr val="tx1"/>
              </a:solidFill>
            </a:endParaRPr>
          </a:p>
          <a:p>
            <a:pPr algn="ctr"/>
            <a:r>
              <a:rPr kumimoji="1" lang="en-US" altLang="ja-JP" sz="2400" b="1" dirty="0" smtClean="0">
                <a:solidFill>
                  <a:schemeClr val="tx1"/>
                </a:solidFill>
              </a:rPr>
              <a:t>6</a:t>
            </a:r>
          </a:p>
          <a:p>
            <a:pPr algn="ctr"/>
            <a:endParaRPr lang="en-US" altLang="ja-JP" sz="2800" b="1" dirty="0">
              <a:solidFill>
                <a:schemeClr val="tx1"/>
              </a:solidFill>
            </a:endParaRPr>
          </a:p>
          <a:p>
            <a:pPr algn="ctr"/>
            <a:r>
              <a:rPr lang="en-US" altLang="ja-JP" sz="2400" b="1" dirty="0">
                <a:solidFill>
                  <a:schemeClr val="tx1"/>
                </a:solidFill>
              </a:rPr>
              <a:t>4</a:t>
            </a:r>
            <a:endParaRPr kumimoji="1" lang="en-US" altLang="ja-JP" sz="2400" b="1" dirty="0" smtClean="0">
              <a:solidFill>
                <a:schemeClr val="tx1"/>
              </a:solidFill>
            </a:endParaRPr>
          </a:p>
          <a:p>
            <a:pPr algn="ctr"/>
            <a:endParaRPr lang="en-US" altLang="ja-JP" sz="2800" b="1" dirty="0">
              <a:solidFill>
                <a:schemeClr val="tx1"/>
              </a:solidFill>
            </a:endParaRPr>
          </a:p>
          <a:p>
            <a:pPr algn="ctr"/>
            <a:r>
              <a:rPr lang="en-US" altLang="ja-JP" sz="2400" b="1" dirty="0" smtClean="0">
                <a:solidFill>
                  <a:schemeClr val="tx1"/>
                </a:solidFill>
              </a:rPr>
              <a:t>2</a:t>
            </a:r>
          </a:p>
          <a:p>
            <a:pPr algn="ctr"/>
            <a:endParaRPr kumimoji="1" lang="en-US" altLang="ja-JP" sz="2800" b="1" dirty="0">
              <a:solidFill>
                <a:schemeClr val="tx1"/>
              </a:solidFill>
            </a:endParaRPr>
          </a:p>
          <a:p>
            <a:pPr algn="ctr"/>
            <a:r>
              <a:rPr lang="en-US" altLang="ja-JP" sz="2400" b="1" dirty="0" smtClean="0">
                <a:solidFill>
                  <a:schemeClr val="tx1"/>
                </a:solidFill>
              </a:rPr>
              <a:t>0</a:t>
            </a:r>
            <a:endParaRPr kumimoji="1" lang="en-US" altLang="ja-JP" sz="2400" b="1" dirty="0" smtClean="0">
              <a:solidFill>
                <a:schemeClr val="tx1"/>
              </a:solidFill>
            </a:endParaRPr>
          </a:p>
        </p:txBody>
      </p:sp>
      <p:sp>
        <p:nvSpPr>
          <p:cNvPr id="10" name="正方形/長方形 9"/>
          <p:cNvSpPr/>
          <p:nvPr/>
        </p:nvSpPr>
        <p:spPr>
          <a:xfrm>
            <a:off x="107505" y="980728"/>
            <a:ext cx="864046" cy="35283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lstStyle/>
          <a:p>
            <a:pPr algn="ctr"/>
            <a:r>
              <a:rPr lang="ja-JP" altLang="en-US" sz="2800" dirty="0" smtClean="0">
                <a:solidFill>
                  <a:schemeClr val="tx1"/>
                </a:solidFill>
              </a:rPr>
              <a:t>気づいた回数（９回中）</a:t>
            </a:r>
            <a:endParaRPr kumimoji="1" lang="ja-JP" altLang="en-US" sz="2800" dirty="0">
              <a:solidFill>
                <a:schemeClr val="tx1"/>
              </a:solidFill>
            </a:endParaRPr>
          </a:p>
        </p:txBody>
      </p:sp>
      <p:pic>
        <p:nvPicPr>
          <p:cNvPr id="12" name="図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9911" y="2996952"/>
            <a:ext cx="1656185" cy="2121519"/>
          </a:xfrm>
          <a:prstGeom prst="rect">
            <a:avLst/>
          </a:prstGeom>
        </p:spPr>
      </p:pic>
      <p:pic>
        <p:nvPicPr>
          <p:cNvPr id="13" name="図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25544" y="3116451"/>
            <a:ext cx="1554038" cy="2120480"/>
          </a:xfrm>
          <a:prstGeom prst="rect">
            <a:avLst/>
          </a:prstGeom>
        </p:spPr>
      </p:pic>
      <p:sp>
        <p:nvSpPr>
          <p:cNvPr id="14" name="角丸四角形 13"/>
          <p:cNvSpPr/>
          <p:nvPr/>
        </p:nvSpPr>
        <p:spPr>
          <a:xfrm>
            <a:off x="128093" y="5157191"/>
            <a:ext cx="8816799" cy="1584178"/>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smtClean="0">
                <a:solidFill>
                  <a:schemeClr val="tx1"/>
                </a:solidFill>
              </a:rPr>
              <a:t>「</a:t>
            </a:r>
            <a:r>
              <a:rPr lang="ja-JP" altLang="en-US" sz="2800" b="1" dirty="0" smtClean="0">
                <a:solidFill>
                  <a:schemeClr val="tx1"/>
                </a:solidFill>
              </a:rPr>
              <a:t>イビキに気づいた回数が２回以下</a:t>
            </a:r>
            <a:r>
              <a:rPr kumimoji="1" lang="ja-JP" altLang="en-US" sz="2800" b="1" dirty="0" smtClean="0">
                <a:solidFill>
                  <a:schemeClr val="tx1"/>
                </a:solidFill>
              </a:rPr>
              <a:t>」</a:t>
            </a:r>
            <a:endParaRPr kumimoji="1" lang="en-US" altLang="ja-JP" sz="2800" b="1" dirty="0" smtClean="0">
              <a:solidFill>
                <a:schemeClr val="tx1"/>
              </a:solidFill>
            </a:endParaRPr>
          </a:p>
          <a:p>
            <a:pPr algn="ctr">
              <a:lnSpc>
                <a:spcPct val="150000"/>
              </a:lnSpc>
            </a:pPr>
            <a:r>
              <a:rPr lang="ja-JP" altLang="en-US" sz="2800" dirty="0" smtClean="0">
                <a:solidFill>
                  <a:schemeClr val="tx1"/>
                </a:solidFill>
              </a:rPr>
              <a:t>→ 共通点を探してみると・・・</a:t>
            </a:r>
            <a:endParaRPr kumimoji="1" lang="en-US" altLang="ja-JP" sz="2800" dirty="0" smtClean="0">
              <a:solidFill>
                <a:schemeClr val="tx1"/>
              </a:solidFill>
            </a:endParaRPr>
          </a:p>
        </p:txBody>
      </p:sp>
    </p:spTree>
    <p:extLst>
      <p:ext uri="{BB962C8B-B14F-4D97-AF65-F5344CB8AC3E}">
        <p14:creationId xmlns:p14="http://schemas.microsoft.com/office/powerpoint/2010/main" val="3546385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ppt_x"/>
                                          </p:val>
                                        </p:tav>
                                        <p:tav tm="100000">
                                          <p:val>
                                            <p:strVal val="#ppt_x"/>
                                          </p:val>
                                        </p:tav>
                                      </p:tavLst>
                                    </p:anim>
                                    <p:anim calcmode="lin" valueType="num">
                                      <p:cBhvr additive="base">
                                        <p:cTn id="1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正方形/長方形 28"/>
          <p:cNvSpPr/>
          <p:nvPr/>
        </p:nvSpPr>
        <p:spPr>
          <a:xfrm>
            <a:off x="154301" y="895009"/>
            <a:ext cx="667454" cy="4132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lang="ja-JP" altLang="en-US" dirty="0" smtClean="0"/>
              <a:t>各マスキング音の</a:t>
            </a:r>
            <a:r>
              <a:rPr kumimoji="1" lang="ja-JP" altLang="en-US" dirty="0" smtClean="0"/>
              <a:t>スペクトル</a:t>
            </a:r>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26</a:t>
            </a:fld>
            <a:endParaRPr lang="ja-JP" altLang="en-US" dirty="0"/>
          </a:p>
        </p:txBody>
      </p:sp>
      <p:grpSp>
        <p:nvGrpSpPr>
          <p:cNvPr id="17" name="グループ化 16"/>
          <p:cNvGrpSpPr/>
          <p:nvPr/>
        </p:nvGrpSpPr>
        <p:grpSpPr>
          <a:xfrm>
            <a:off x="503592" y="902643"/>
            <a:ext cx="2736304" cy="2642097"/>
            <a:chOff x="179512" y="980728"/>
            <a:chExt cx="2736304" cy="2642097"/>
          </a:xfrm>
        </p:grpSpPr>
        <p:pic>
          <p:nvPicPr>
            <p:cNvPr id="9" name="図 8"/>
            <p:cNvPicPr>
              <a:picLocks noChangeAspect="1"/>
            </p:cNvPicPr>
            <p:nvPr/>
          </p:nvPicPr>
          <p:blipFill rotWithShape="1">
            <a:blip r:embed="rId3"/>
            <a:srcRect l="1763" t="6443" r="32348" b="29789"/>
            <a:stretch/>
          </p:blipFill>
          <p:spPr>
            <a:xfrm>
              <a:off x="179512" y="980728"/>
              <a:ext cx="2736304" cy="2642097"/>
            </a:xfrm>
            <a:prstGeom prst="rect">
              <a:avLst/>
            </a:prstGeom>
          </p:spPr>
        </p:pic>
        <p:sp>
          <p:nvSpPr>
            <p:cNvPr id="5" name="テキスト ボックス 4"/>
            <p:cNvSpPr txBox="1"/>
            <p:nvPr/>
          </p:nvSpPr>
          <p:spPr>
            <a:xfrm>
              <a:off x="927771" y="980728"/>
              <a:ext cx="1988045" cy="523220"/>
            </a:xfrm>
            <a:prstGeom prst="rect">
              <a:avLst/>
            </a:prstGeom>
            <a:noFill/>
          </p:spPr>
          <p:txBody>
            <a:bodyPr wrap="none" rtlCol="0">
              <a:spAutoFit/>
            </a:bodyPr>
            <a:lstStyle/>
            <a:p>
              <a:r>
                <a:rPr kumimoji="1" lang="ja-JP" altLang="en-US" sz="2800" dirty="0" smtClean="0"/>
                <a:t>ピンクノイズ</a:t>
              </a:r>
              <a:endParaRPr kumimoji="1" lang="ja-JP" altLang="en-US" sz="2800" dirty="0"/>
            </a:p>
          </p:txBody>
        </p:sp>
      </p:grpSp>
      <p:grpSp>
        <p:nvGrpSpPr>
          <p:cNvPr id="18" name="グループ化 17"/>
          <p:cNvGrpSpPr/>
          <p:nvPr/>
        </p:nvGrpSpPr>
        <p:grpSpPr>
          <a:xfrm>
            <a:off x="3347517" y="890563"/>
            <a:ext cx="2736304" cy="2630016"/>
            <a:chOff x="3150345" y="980728"/>
            <a:chExt cx="2736304" cy="2630016"/>
          </a:xfrm>
        </p:grpSpPr>
        <p:pic>
          <p:nvPicPr>
            <p:cNvPr id="8" name="図 7"/>
            <p:cNvPicPr>
              <a:picLocks noChangeAspect="1"/>
            </p:cNvPicPr>
            <p:nvPr/>
          </p:nvPicPr>
          <p:blipFill rotWithShape="1">
            <a:blip r:embed="rId4"/>
            <a:srcRect l="2735" t="6955" r="31375" b="29862"/>
            <a:stretch/>
          </p:blipFill>
          <p:spPr>
            <a:xfrm>
              <a:off x="3150345" y="992808"/>
              <a:ext cx="2736304" cy="2617936"/>
            </a:xfrm>
            <a:prstGeom prst="rect">
              <a:avLst/>
            </a:prstGeom>
            <a:ln w="57150">
              <a:noFill/>
            </a:ln>
          </p:spPr>
        </p:pic>
        <p:sp>
          <p:nvSpPr>
            <p:cNvPr id="12" name="テキスト ボックス 11"/>
            <p:cNvSpPr txBox="1"/>
            <p:nvPr/>
          </p:nvSpPr>
          <p:spPr>
            <a:xfrm>
              <a:off x="4624765" y="980728"/>
              <a:ext cx="1261884" cy="523220"/>
            </a:xfrm>
            <a:prstGeom prst="rect">
              <a:avLst/>
            </a:prstGeom>
            <a:noFill/>
            <a:ln w="38100">
              <a:solidFill>
                <a:schemeClr val="accent2"/>
              </a:solidFill>
            </a:ln>
          </p:spPr>
          <p:txBody>
            <a:bodyPr wrap="none" rtlCol="0">
              <a:spAutoFit/>
            </a:bodyPr>
            <a:lstStyle/>
            <a:p>
              <a:r>
                <a:rPr lang="ja-JP" altLang="en-US" sz="2800" dirty="0" smtClean="0"/>
                <a:t>雑踏</a:t>
              </a:r>
              <a:r>
                <a:rPr lang="ja-JP" altLang="en-US" sz="2800" dirty="0"/>
                <a:t>音</a:t>
              </a:r>
              <a:endParaRPr kumimoji="1" lang="ja-JP" altLang="en-US" sz="2800" dirty="0"/>
            </a:p>
          </p:txBody>
        </p:sp>
      </p:grpSp>
      <p:grpSp>
        <p:nvGrpSpPr>
          <p:cNvPr id="19" name="グループ化 18"/>
          <p:cNvGrpSpPr/>
          <p:nvPr/>
        </p:nvGrpSpPr>
        <p:grpSpPr>
          <a:xfrm>
            <a:off x="6191442" y="890563"/>
            <a:ext cx="2808312" cy="2637284"/>
            <a:chOff x="6121178" y="980728"/>
            <a:chExt cx="2808312" cy="2637284"/>
          </a:xfrm>
        </p:grpSpPr>
        <p:pic>
          <p:nvPicPr>
            <p:cNvPr id="7" name="図 6"/>
            <p:cNvPicPr>
              <a:picLocks noChangeAspect="1"/>
            </p:cNvPicPr>
            <p:nvPr/>
          </p:nvPicPr>
          <p:blipFill rotWithShape="1">
            <a:blip r:embed="rId5"/>
            <a:srcRect l="1607" t="6718" r="30770" b="29633"/>
            <a:stretch/>
          </p:blipFill>
          <p:spPr>
            <a:xfrm>
              <a:off x="6121178" y="980728"/>
              <a:ext cx="2808312" cy="2637284"/>
            </a:xfrm>
            <a:prstGeom prst="rect">
              <a:avLst/>
            </a:prstGeom>
          </p:spPr>
        </p:pic>
        <p:sp>
          <p:nvSpPr>
            <p:cNvPr id="13" name="テキスト ボックス 12"/>
            <p:cNvSpPr txBox="1"/>
            <p:nvPr/>
          </p:nvSpPr>
          <p:spPr>
            <a:xfrm>
              <a:off x="8385751" y="980728"/>
              <a:ext cx="543739" cy="523220"/>
            </a:xfrm>
            <a:prstGeom prst="rect">
              <a:avLst/>
            </a:prstGeom>
            <a:noFill/>
          </p:spPr>
          <p:txBody>
            <a:bodyPr wrap="none" rtlCol="0">
              <a:spAutoFit/>
            </a:bodyPr>
            <a:lstStyle/>
            <a:p>
              <a:r>
                <a:rPr lang="ja-JP" altLang="en-US" sz="2800" dirty="0"/>
                <a:t>雨</a:t>
              </a:r>
              <a:endParaRPr kumimoji="1" lang="ja-JP" altLang="en-US" sz="2800" dirty="0"/>
            </a:p>
          </p:txBody>
        </p:sp>
      </p:grpSp>
      <p:grpSp>
        <p:nvGrpSpPr>
          <p:cNvPr id="20" name="グループ化 19"/>
          <p:cNvGrpSpPr/>
          <p:nvPr/>
        </p:nvGrpSpPr>
        <p:grpSpPr>
          <a:xfrm>
            <a:off x="449112" y="4032139"/>
            <a:ext cx="2808312" cy="2594868"/>
            <a:chOff x="179512" y="3851176"/>
            <a:chExt cx="2808312" cy="2594868"/>
          </a:xfrm>
        </p:grpSpPr>
        <p:pic>
          <p:nvPicPr>
            <p:cNvPr id="11" name="図 10"/>
            <p:cNvPicPr>
              <a:picLocks noChangeAspect="1"/>
            </p:cNvPicPr>
            <p:nvPr/>
          </p:nvPicPr>
          <p:blipFill rotWithShape="1">
            <a:blip r:embed="rId6"/>
            <a:srcRect l="1779" t="7038" r="30598" b="30335"/>
            <a:stretch/>
          </p:blipFill>
          <p:spPr>
            <a:xfrm>
              <a:off x="179512" y="3851176"/>
              <a:ext cx="2808312" cy="2594868"/>
            </a:xfrm>
            <a:prstGeom prst="rect">
              <a:avLst/>
            </a:prstGeom>
          </p:spPr>
        </p:pic>
        <p:sp>
          <p:nvSpPr>
            <p:cNvPr id="14" name="テキスト ボックス 13"/>
            <p:cNvSpPr txBox="1"/>
            <p:nvPr/>
          </p:nvSpPr>
          <p:spPr>
            <a:xfrm>
              <a:off x="1839753" y="3851176"/>
              <a:ext cx="1148071" cy="523220"/>
            </a:xfrm>
            <a:prstGeom prst="rect">
              <a:avLst/>
            </a:prstGeom>
            <a:noFill/>
          </p:spPr>
          <p:txBody>
            <a:bodyPr wrap="none" rtlCol="0">
              <a:spAutoFit/>
            </a:bodyPr>
            <a:lstStyle/>
            <a:p>
              <a:r>
                <a:rPr lang="ja-JP" altLang="en-US" sz="2800" dirty="0" smtClean="0"/>
                <a:t>音楽１</a:t>
              </a:r>
              <a:endParaRPr kumimoji="1" lang="ja-JP" altLang="en-US" sz="2800" dirty="0"/>
            </a:p>
          </p:txBody>
        </p:sp>
      </p:grpSp>
      <p:grpSp>
        <p:nvGrpSpPr>
          <p:cNvPr id="21" name="グループ化 20"/>
          <p:cNvGrpSpPr/>
          <p:nvPr/>
        </p:nvGrpSpPr>
        <p:grpSpPr>
          <a:xfrm>
            <a:off x="3347517" y="4032139"/>
            <a:ext cx="2788096" cy="2619415"/>
            <a:chOff x="3150345" y="3857461"/>
            <a:chExt cx="2788096" cy="2619415"/>
          </a:xfrm>
        </p:grpSpPr>
        <p:pic>
          <p:nvPicPr>
            <p:cNvPr id="6" name="図 5"/>
            <p:cNvPicPr>
              <a:picLocks noChangeAspect="1"/>
            </p:cNvPicPr>
            <p:nvPr/>
          </p:nvPicPr>
          <p:blipFill rotWithShape="1">
            <a:blip r:embed="rId7"/>
            <a:srcRect l="1951" t="6771" r="30913" b="30010"/>
            <a:stretch/>
          </p:blipFill>
          <p:spPr>
            <a:xfrm>
              <a:off x="3150345" y="3857461"/>
              <a:ext cx="2788096" cy="2619415"/>
            </a:xfrm>
            <a:prstGeom prst="rect">
              <a:avLst/>
            </a:prstGeom>
            <a:ln w="57150">
              <a:noFill/>
            </a:ln>
          </p:spPr>
        </p:pic>
        <p:sp>
          <p:nvSpPr>
            <p:cNvPr id="15" name="テキスト ボックス 14"/>
            <p:cNvSpPr txBox="1"/>
            <p:nvPr/>
          </p:nvSpPr>
          <p:spPr>
            <a:xfrm>
              <a:off x="4790370" y="3860428"/>
              <a:ext cx="1148071" cy="523220"/>
            </a:xfrm>
            <a:prstGeom prst="rect">
              <a:avLst/>
            </a:prstGeom>
            <a:noFill/>
            <a:ln w="38100">
              <a:solidFill>
                <a:schemeClr val="accent2"/>
              </a:solidFill>
              <a:prstDash val="solid"/>
            </a:ln>
          </p:spPr>
          <p:txBody>
            <a:bodyPr wrap="none" rtlCol="0">
              <a:spAutoFit/>
            </a:bodyPr>
            <a:lstStyle/>
            <a:p>
              <a:r>
                <a:rPr lang="ja-JP" altLang="en-US" sz="2800" dirty="0" smtClean="0"/>
                <a:t>音楽２</a:t>
              </a:r>
              <a:endParaRPr kumimoji="1" lang="ja-JP" altLang="en-US" sz="2800" dirty="0"/>
            </a:p>
          </p:txBody>
        </p:sp>
      </p:grpSp>
      <p:sp>
        <p:nvSpPr>
          <p:cNvPr id="10" name="正方形/長方形 9"/>
          <p:cNvSpPr/>
          <p:nvPr/>
        </p:nvSpPr>
        <p:spPr>
          <a:xfrm>
            <a:off x="6191442" y="4029386"/>
            <a:ext cx="2808312" cy="2235696"/>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chemeClr val="tx1"/>
                </a:solidFill>
              </a:rPr>
              <a:t>低周波成分の</a:t>
            </a:r>
            <a:endParaRPr lang="en-US" altLang="ja-JP" sz="2800" dirty="0" smtClean="0">
              <a:solidFill>
                <a:schemeClr val="tx1"/>
              </a:solidFill>
            </a:endParaRPr>
          </a:p>
          <a:p>
            <a:pPr algn="ctr"/>
            <a:r>
              <a:rPr lang="ja-JP" altLang="en-US" sz="2800" dirty="0" smtClean="0">
                <a:solidFill>
                  <a:schemeClr val="tx1"/>
                </a:solidFill>
              </a:rPr>
              <a:t>パワーが大きい</a:t>
            </a:r>
            <a:endParaRPr kumimoji="1" lang="ja-JP" altLang="en-US" sz="2800" dirty="0">
              <a:solidFill>
                <a:schemeClr val="tx1"/>
              </a:solidFill>
            </a:endParaRPr>
          </a:p>
        </p:txBody>
      </p:sp>
      <p:sp>
        <p:nvSpPr>
          <p:cNvPr id="16"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4</a:t>
            </a:r>
            <a:endParaRPr lang="ja-JP" altLang="en-US" sz="3600" b="1" dirty="0">
              <a:solidFill>
                <a:schemeClr val="bg1"/>
              </a:solidFill>
            </a:endParaRPr>
          </a:p>
        </p:txBody>
      </p:sp>
      <p:grpSp>
        <p:nvGrpSpPr>
          <p:cNvPr id="32" name="グループ化 31"/>
          <p:cNvGrpSpPr/>
          <p:nvPr/>
        </p:nvGrpSpPr>
        <p:grpSpPr>
          <a:xfrm>
            <a:off x="0" y="1018553"/>
            <a:ext cx="3345036" cy="3010833"/>
            <a:chOff x="0" y="1018553"/>
            <a:chExt cx="3345036" cy="3010833"/>
          </a:xfrm>
        </p:grpSpPr>
        <p:sp>
          <p:nvSpPr>
            <p:cNvPr id="22" name="テキスト ボックス 21"/>
            <p:cNvSpPr txBox="1"/>
            <p:nvPr/>
          </p:nvSpPr>
          <p:spPr>
            <a:xfrm>
              <a:off x="0" y="1018553"/>
              <a:ext cx="615553" cy="1772280"/>
            </a:xfrm>
            <a:prstGeom prst="rect">
              <a:avLst/>
            </a:prstGeom>
            <a:noFill/>
          </p:spPr>
          <p:txBody>
            <a:bodyPr vert="vert270" wrap="none" rtlCol="0">
              <a:spAutoFit/>
            </a:bodyPr>
            <a:lstStyle/>
            <a:p>
              <a:r>
                <a:rPr kumimoji="1" lang="ja-JP" altLang="en-US" sz="2800" dirty="0" smtClean="0"/>
                <a:t>パワー</a:t>
              </a:r>
              <a:r>
                <a:rPr kumimoji="1" lang="en-US" altLang="ja-JP" sz="2800" dirty="0" smtClean="0"/>
                <a:t>[dB]</a:t>
              </a:r>
              <a:endParaRPr kumimoji="1" lang="ja-JP" altLang="en-US" sz="2800" dirty="0"/>
            </a:p>
          </p:txBody>
        </p:sp>
        <p:sp>
          <p:nvSpPr>
            <p:cNvPr id="23" name="テキスト ボックス 22"/>
            <p:cNvSpPr txBox="1"/>
            <p:nvPr/>
          </p:nvSpPr>
          <p:spPr>
            <a:xfrm>
              <a:off x="1265621" y="3506166"/>
              <a:ext cx="2079415" cy="523220"/>
            </a:xfrm>
            <a:prstGeom prst="rect">
              <a:avLst/>
            </a:prstGeom>
            <a:noFill/>
          </p:spPr>
          <p:txBody>
            <a:bodyPr wrap="none" rtlCol="0">
              <a:spAutoFit/>
            </a:bodyPr>
            <a:lstStyle/>
            <a:p>
              <a:r>
                <a:rPr kumimoji="1" lang="ja-JP" altLang="en-US" sz="2800" dirty="0" smtClean="0"/>
                <a:t>周波数</a:t>
              </a:r>
              <a:r>
                <a:rPr kumimoji="1" lang="en-US" altLang="ja-JP" sz="2800" dirty="0" smtClean="0"/>
                <a:t>[kHz]</a:t>
              </a:r>
              <a:endParaRPr kumimoji="1" lang="ja-JP" altLang="en-US" sz="2800" dirty="0"/>
            </a:p>
          </p:txBody>
        </p:sp>
        <p:cxnSp>
          <p:nvCxnSpPr>
            <p:cNvPr id="25" name="直線矢印コネクタ 24"/>
            <p:cNvCxnSpPr/>
            <p:nvPr/>
          </p:nvCxnSpPr>
          <p:spPr>
            <a:xfrm flipV="1">
              <a:off x="317301" y="2871617"/>
              <a:ext cx="0" cy="891846"/>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p:cNvCxnSpPr/>
            <p:nvPr/>
          </p:nvCxnSpPr>
          <p:spPr>
            <a:xfrm>
              <a:off x="307776" y="3763463"/>
              <a:ext cx="752474" cy="12984"/>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下矢印 29"/>
          <p:cNvSpPr/>
          <p:nvPr/>
        </p:nvSpPr>
        <p:spPr>
          <a:xfrm rot="3605061">
            <a:off x="3926984" y="1293035"/>
            <a:ext cx="579468" cy="638518"/>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下矢印 30"/>
          <p:cNvSpPr/>
          <p:nvPr/>
        </p:nvSpPr>
        <p:spPr>
          <a:xfrm rot="3605061">
            <a:off x="3854131" y="4384842"/>
            <a:ext cx="579468" cy="638518"/>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40440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0" grpId="0" animBg="1"/>
      <p:bldP spid="3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イビキに気づいたか否か（</a:t>
            </a:r>
            <a:r>
              <a:rPr kumimoji="1" lang="en-US" altLang="ja-JP" dirty="0" smtClean="0"/>
              <a:t>2/2</a:t>
            </a:r>
            <a:r>
              <a:rPr kumimoji="1" lang="ja-JP" altLang="en-US" dirty="0" smtClean="0"/>
              <a:t>）</a:t>
            </a:r>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27</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4</a:t>
            </a:r>
            <a:endParaRPr lang="ja-JP" altLang="en-US" sz="3600" b="1" dirty="0">
              <a:solidFill>
                <a:schemeClr val="bg1"/>
              </a:solidFill>
            </a:endParaRPr>
          </a:p>
        </p:txBody>
      </p:sp>
      <p:pic>
        <p:nvPicPr>
          <p:cNvPr id="2050" name="Picture 2" descr="https://lh5.googleusercontent.com/BEVeZp0MeYkMaZ75s5tVmI2VfAC-E4lzuWB_XL4HPgQO1G4tMQ5K8fydTZG4YYphxF2rzKbv43UeJd_VG4b-ZdGXFuJ1H72Yoac3V_qp32HjR1WRlYWFeLf6-yO9FyptyuFwKokI9s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5024" y="976360"/>
            <a:ext cx="7839869" cy="3494040"/>
          </a:xfrm>
          <a:prstGeom prst="rect">
            <a:avLst/>
          </a:prstGeom>
          <a:noFill/>
          <a:extLst>
            <a:ext uri="{909E8E84-426E-40DD-AFC4-6F175D3DCCD1}">
              <a14:hiddenFill xmlns:a14="http://schemas.microsoft.com/office/drawing/2010/main">
                <a:solidFill>
                  <a:srgbClr val="FFFFFF"/>
                </a:solidFill>
              </a14:hiddenFill>
            </a:ext>
          </a:extLst>
        </p:spPr>
      </p:pic>
      <p:sp>
        <p:nvSpPr>
          <p:cNvPr id="7" name="正方形/長方形 6"/>
          <p:cNvSpPr/>
          <p:nvPr/>
        </p:nvSpPr>
        <p:spPr>
          <a:xfrm>
            <a:off x="1403648" y="4267198"/>
            <a:ext cx="7541245" cy="5550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2800" dirty="0" smtClean="0">
                <a:solidFill>
                  <a:schemeClr val="tx1"/>
                </a:solidFill>
              </a:rPr>
              <a:t>  無音</a:t>
            </a:r>
            <a:r>
              <a:rPr lang="ja-JP" altLang="en-US" sz="2800" dirty="0" smtClean="0">
                <a:solidFill>
                  <a:schemeClr val="tx1"/>
                </a:solidFill>
              </a:rPr>
              <a:t>        </a:t>
            </a:r>
            <a:r>
              <a:rPr lang="en-US" altLang="ja-JP" sz="2800" dirty="0" smtClean="0">
                <a:solidFill>
                  <a:schemeClr val="tx1"/>
                </a:solidFill>
              </a:rPr>
              <a:t>PN</a:t>
            </a:r>
            <a:r>
              <a:rPr lang="ja-JP" altLang="en-US" sz="2800" dirty="0" smtClean="0">
                <a:solidFill>
                  <a:schemeClr val="tx1"/>
                </a:solidFill>
              </a:rPr>
              <a:t>       雑踏音       雨       音楽１    音楽２</a:t>
            </a:r>
            <a:endParaRPr kumimoji="1" lang="ja-JP" altLang="en-US" sz="2800" dirty="0">
              <a:solidFill>
                <a:schemeClr val="tx1"/>
              </a:solidFill>
            </a:endParaRPr>
          </a:p>
        </p:txBody>
      </p:sp>
      <p:sp>
        <p:nvSpPr>
          <p:cNvPr id="8" name="正方形/長方形 7"/>
          <p:cNvSpPr/>
          <p:nvPr/>
        </p:nvSpPr>
        <p:spPr>
          <a:xfrm>
            <a:off x="1403648" y="4725144"/>
            <a:ext cx="7541245" cy="4320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2400" dirty="0" smtClean="0">
                <a:solidFill>
                  <a:schemeClr val="tx1"/>
                </a:solidFill>
              </a:rPr>
              <a:t>マスキング音</a:t>
            </a:r>
            <a:endParaRPr kumimoji="1" lang="ja-JP" altLang="en-US" sz="2400" dirty="0">
              <a:solidFill>
                <a:schemeClr val="tx1"/>
              </a:solidFill>
            </a:endParaRPr>
          </a:p>
        </p:txBody>
      </p:sp>
      <p:sp>
        <p:nvSpPr>
          <p:cNvPr id="9" name="正方形/長方形 8"/>
          <p:cNvSpPr/>
          <p:nvPr/>
        </p:nvSpPr>
        <p:spPr>
          <a:xfrm>
            <a:off x="866143" y="908720"/>
            <a:ext cx="493353" cy="3525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en-US" altLang="ja-JP" sz="2400" b="1" dirty="0" smtClean="0">
                <a:solidFill>
                  <a:schemeClr val="tx1"/>
                </a:solidFill>
              </a:rPr>
              <a:t>8</a:t>
            </a:r>
          </a:p>
          <a:p>
            <a:pPr algn="ctr"/>
            <a:endParaRPr lang="en-US" altLang="ja-JP" sz="2400" b="1" dirty="0">
              <a:solidFill>
                <a:schemeClr val="tx1"/>
              </a:solidFill>
            </a:endParaRPr>
          </a:p>
          <a:p>
            <a:pPr algn="ctr"/>
            <a:r>
              <a:rPr kumimoji="1" lang="en-US" altLang="ja-JP" sz="2400" b="1" dirty="0" smtClean="0">
                <a:solidFill>
                  <a:schemeClr val="tx1"/>
                </a:solidFill>
              </a:rPr>
              <a:t>6</a:t>
            </a:r>
          </a:p>
          <a:p>
            <a:pPr algn="ctr"/>
            <a:endParaRPr lang="en-US" altLang="ja-JP" sz="2800" b="1" dirty="0">
              <a:solidFill>
                <a:schemeClr val="tx1"/>
              </a:solidFill>
            </a:endParaRPr>
          </a:p>
          <a:p>
            <a:pPr algn="ctr"/>
            <a:r>
              <a:rPr lang="en-US" altLang="ja-JP" sz="2400" b="1" dirty="0">
                <a:solidFill>
                  <a:schemeClr val="tx1"/>
                </a:solidFill>
              </a:rPr>
              <a:t>4</a:t>
            </a:r>
            <a:endParaRPr kumimoji="1" lang="en-US" altLang="ja-JP" sz="2400" b="1" dirty="0" smtClean="0">
              <a:solidFill>
                <a:schemeClr val="tx1"/>
              </a:solidFill>
            </a:endParaRPr>
          </a:p>
          <a:p>
            <a:pPr algn="ctr"/>
            <a:endParaRPr lang="en-US" altLang="ja-JP" sz="2800" b="1" dirty="0">
              <a:solidFill>
                <a:schemeClr val="tx1"/>
              </a:solidFill>
            </a:endParaRPr>
          </a:p>
          <a:p>
            <a:pPr algn="ctr"/>
            <a:r>
              <a:rPr lang="en-US" altLang="ja-JP" sz="2400" b="1" dirty="0" smtClean="0">
                <a:solidFill>
                  <a:schemeClr val="tx1"/>
                </a:solidFill>
              </a:rPr>
              <a:t>2</a:t>
            </a:r>
          </a:p>
          <a:p>
            <a:pPr algn="ctr"/>
            <a:endParaRPr kumimoji="1" lang="en-US" altLang="ja-JP" sz="2800" b="1" dirty="0">
              <a:solidFill>
                <a:schemeClr val="tx1"/>
              </a:solidFill>
            </a:endParaRPr>
          </a:p>
          <a:p>
            <a:pPr algn="ctr"/>
            <a:r>
              <a:rPr lang="en-US" altLang="ja-JP" sz="2400" b="1" dirty="0" smtClean="0">
                <a:solidFill>
                  <a:schemeClr val="tx1"/>
                </a:solidFill>
              </a:rPr>
              <a:t>0</a:t>
            </a:r>
            <a:endParaRPr kumimoji="1" lang="en-US" altLang="ja-JP" sz="2400" b="1" dirty="0" smtClean="0">
              <a:solidFill>
                <a:schemeClr val="tx1"/>
              </a:solidFill>
            </a:endParaRPr>
          </a:p>
        </p:txBody>
      </p:sp>
      <p:sp>
        <p:nvSpPr>
          <p:cNvPr id="10" name="正方形/長方形 9"/>
          <p:cNvSpPr/>
          <p:nvPr/>
        </p:nvSpPr>
        <p:spPr>
          <a:xfrm>
            <a:off x="107505" y="980728"/>
            <a:ext cx="864046" cy="35283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lstStyle/>
          <a:p>
            <a:pPr algn="ctr"/>
            <a:r>
              <a:rPr lang="ja-JP" altLang="en-US" sz="2800" dirty="0" smtClean="0">
                <a:solidFill>
                  <a:schemeClr val="tx1"/>
                </a:solidFill>
              </a:rPr>
              <a:t>気づいた回数（９回中）</a:t>
            </a:r>
            <a:endParaRPr kumimoji="1" lang="ja-JP" altLang="en-US" sz="2800" dirty="0">
              <a:solidFill>
                <a:schemeClr val="tx1"/>
              </a:solidFill>
            </a:endParaRPr>
          </a:p>
        </p:txBody>
      </p:sp>
      <p:pic>
        <p:nvPicPr>
          <p:cNvPr id="12" name="図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122" y="1807124"/>
            <a:ext cx="1656185" cy="3350066"/>
          </a:xfrm>
          <a:prstGeom prst="rect">
            <a:avLst/>
          </a:prstGeom>
        </p:spPr>
      </p:pic>
      <p:sp>
        <p:nvSpPr>
          <p:cNvPr id="11" name="角丸四角形 10"/>
          <p:cNvSpPr/>
          <p:nvPr/>
        </p:nvSpPr>
        <p:spPr>
          <a:xfrm>
            <a:off x="128093" y="5157191"/>
            <a:ext cx="8816799" cy="1584178"/>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smtClean="0">
                <a:solidFill>
                  <a:schemeClr val="tx1"/>
                </a:solidFill>
              </a:rPr>
              <a:t>「</a:t>
            </a:r>
            <a:r>
              <a:rPr lang="ja-JP" altLang="en-US" sz="2800" b="1" dirty="0">
                <a:solidFill>
                  <a:schemeClr val="tx1"/>
                </a:solidFill>
              </a:rPr>
              <a:t>他</a:t>
            </a:r>
            <a:r>
              <a:rPr lang="ja-JP" altLang="en-US" sz="2800" b="1" dirty="0" smtClean="0">
                <a:solidFill>
                  <a:schemeClr val="tx1"/>
                </a:solidFill>
              </a:rPr>
              <a:t>のマスキング音に比べて気づかれやすい</a:t>
            </a:r>
            <a:r>
              <a:rPr kumimoji="1" lang="ja-JP" altLang="en-US" sz="2800" b="1" dirty="0" smtClean="0">
                <a:solidFill>
                  <a:schemeClr val="tx1"/>
                </a:solidFill>
              </a:rPr>
              <a:t>」</a:t>
            </a:r>
            <a:endParaRPr kumimoji="1" lang="en-US" altLang="ja-JP" sz="2800" b="1" dirty="0" smtClean="0">
              <a:solidFill>
                <a:schemeClr val="tx1"/>
              </a:solidFill>
            </a:endParaRPr>
          </a:p>
          <a:p>
            <a:pPr algn="ctr">
              <a:lnSpc>
                <a:spcPct val="150000"/>
              </a:lnSpc>
            </a:pPr>
            <a:r>
              <a:rPr lang="ja-JP" altLang="en-US" sz="2800" dirty="0" smtClean="0">
                <a:solidFill>
                  <a:schemeClr val="tx1"/>
                </a:solidFill>
              </a:rPr>
              <a:t>→ スペクトルを確認してみると・・・</a:t>
            </a:r>
            <a:endParaRPr kumimoji="1" lang="en-US" altLang="ja-JP" sz="2800" dirty="0" smtClean="0">
              <a:solidFill>
                <a:schemeClr val="tx1"/>
              </a:solidFill>
            </a:endParaRPr>
          </a:p>
        </p:txBody>
      </p:sp>
    </p:spTree>
    <p:extLst>
      <p:ext uri="{BB962C8B-B14F-4D97-AF65-F5344CB8AC3E}">
        <p14:creationId xmlns:p14="http://schemas.microsoft.com/office/powerpoint/2010/main" val="623865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スペクトル</a:t>
            </a:r>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28</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4</a:t>
            </a:r>
            <a:endParaRPr lang="ja-JP" altLang="en-US" sz="3600" b="1" dirty="0">
              <a:solidFill>
                <a:schemeClr val="bg1"/>
              </a:solidFill>
            </a:endParaRPr>
          </a:p>
        </p:txBody>
      </p:sp>
      <p:pic>
        <p:nvPicPr>
          <p:cNvPr id="11" name="図 10"/>
          <p:cNvPicPr>
            <a:picLocks noChangeAspect="1"/>
          </p:cNvPicPr>
          <p:nvPr/>
        </p:nvPicPr>
        <p:blipFill rotWithShape="1">
          <a:blip r:embed="rId3"/>
          <a:srcRect l="1992" t="7168" r="30385" b="30268"/>
          <a:stretch/>
        </p:blipFill>
        <p:spPr>
          <a:xfrm>
            <a:off x="827584" y="1218907"/>
            <a:ext cx="4032448" cy="3722261"/>
          </a:xfrm>
          <a:prstGeom prst="rect">
            <a:avLst/>
          </a:prstGeom>
        </p:spPr>
      </p:pic>
      <p:pic>
        <p:nvPicPr>
          <p:cNvPr id="12" name="図 11"/>
          <p:cNvPicPr>
            <a:picLocks noChangeAspect="1"/>
          </p:cNvPicPr>
          <p:nvPr/>
        </p:nvPicPr>
        <p:blipFill rotWithShape="1">
          <a:blip r:embed="rId4"/>
          <a:srcRect l="2564" t="6081" r="30926" b="29936"/>
          <a:stretch/>
        </p:blipFill>
        <p:spPr>
          <a:xfrm>
            <a:off x="5014223" y="1218907"/>
            <a:ext cx="3878257" cy="3722261"/>
          </a:xfrm>
          <a:prstGeom prst="rect">
            <a:avLst/>
          </a:prstGeom>
        </p:spPr>
      </p:pic>
      <p:sp>
        <p:nvSpPr>
          <p:cNvPr id="21" name="下矢印 20"/>
          <p:cNvSpPr/>
          <p:nvPr/>
        </p:nvSpPr>
        <p:spPr>
          <a:xfrm rot="10800000">
            <a:off x="941055" y="3316539"/>
            <a:ext cx="579468" cy="1336597"/>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下矢印 21"/>
          <p:cNvSpPr/>
          <p:nvPr/>
        </p:nvSpPr>
        <p:spPr>
          <a:xfrm rot="10800000">
            <a:off x="5720138" y="3316539"/>
            <a:ext cx="579468" cy="1336597"/>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3" name="グループ化 22"/>
          <p:cNvGrpSpPr/>
          <p:nvPr/>
        </p:nvGrpSpPr>
        <p:grpSpPr>
          <a:xfrm>
            <a:off x="227633" y="2385530"/>
            <a:ext cx="3345036" cy="3010833"/>
            <a:chOff x="0" y="1018553"/>
            <a:chExt cx="3345036" cy="3010833"/>
          </a:xfrm>
        </p:grpSpPr>
        <p:sp>
          <p:nvSpPr>
            <p:cNvPr id="24" name="テキスト ボックス 23"/>
            <p:cNvSpPr txBox="1"/>
            <p:nvPr/>
          </p:nvSpPr>
          <p:spPr>
            <a:xfrm>
              <a:off x="0" y="1018553"/>
              <a:ext cx="615553" cy="1772280"/>
            </a:xfrm>
            <a:prstGeom prst="rect">
              <a:avLst/>
            </a:prstGeom>
            <a:noFill/>
          </p:spPr>
          <p:txBody>
            <a:bodyPr vert="vert270" wrap="none" rtlCol="0">
              <a:spAutoFit/>
            </a:bodyPr>
            <a:lstStyle/>
            <a:p>
              <a:r>
                <a:rPr kumimoji="1" lang="ja-JP" altLang="en-US" sz="2800" dirty="0" smtClean="0"/>
                <a:t>パワー</a:t>
              </a:r>
              <a:r>
                <a:rPr kumimoji="1" lang="en-US" altLang="ja-JP" sz="2800" dirty="0" smtClean="0"/>
                <a:t>[dB]</a:t>
              </a:r>
              <a:endParaRPr kumimoji="1" lang="ja-JP" altLang="en-US" sz="2800" dirty="0"/>
            </a:p>
          </p:txBody>
        </p:sp>
        <p:sp>
          <p:nvSpPr>
            <p:cNvPr id="25" name="テキスト ボックス 24"/>
            <p:cNvSpPr txBox="1"/>
            <p:nvPr/>
          </p:nvSpPr>
          <p:spPr>
            <a:xfrm>
              <a:off x="1265621" y="3506166"/>
              <a:ext cx="2079415" cy="523220"/>
            </a:xfrm>
            <a:prstGeom prst="rect">
              <a:avLst/>
            </a:prstGeom>
            <a:noFill/>
          </p:spPr>
          <p:txBody>
            <a:bodyPr wrap="none" rtlCol="0">
              <a:spAutoFit/>
            </a:bodyPr>
            <a:lstStyle/>
            <a:p>
              <a:r>
                <a:rPr kumimoji="1" lang="ja-JP" altLang="en-US" sz="2800" dirty="0" smtClean="0"/>
                <a:t>周波数</a:t>
              </a:r>
              <a:r>
                <a:rPr kumimoji="1" lang="en-US" altLang="ja-JP" sz="2800" dirty="0" smtClean="0"/>
                <a:t>[kHz]</a:t>
              </a:r>
              <a:endParaRPr kumimoji="1" lang="ja-JP" altLang="en-US" sz="2800" dirty="0"/>
            </a:p>
          </p:txBody>
        </p:sp>
        <p:cxnSp>
          <p:nvCxnSpPr>
            <p:cNvPr id="26" name="直線矢印コネクタ 25"/>
            <p:cNvCxnSpPr/>
            <p:nvPr/>
          </p:nvCxnSpPr>
          <p:spPr>
            <a:xfrm flipV="1">
              <a:off x="317301" y="2871617"/>
              <a:ext cx="0" cy="891846"/>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線矢印コネクタ 26"/>
            <p:cNvCxnSpPr/>
            <p:nvPr/>
          </p:nvCxnSpPr>
          <p:spPr>
            <a:xfrm>
              <a:off x="307776" y="3763463"/>
              <a:ext cx="752474" cy="12984"/>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sp>
        <p:nvSpPr>
          <p:cNvPr id="28" name="正方形/長方形 27"/>
          <p:cNvSpPr/>
          <p:nvPr/>
        </p:nvSpPr>
        <p:spPr>
          <a:xfrm>
            <a:off x="227632" y="5395370"/>
            <a:ext cx="8178849" cy="1231637"/>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solidFill>
                  <a:schemeClr val="tx1"/>
                </a:solidFill>
              </a:rPr>
              <a:t>パワーのピークのズレが影響している</a:t>
            </a:r>
            <a:endParaRPr lang="en-US" altLang="ja-JP" sz="3200" dirty="0" smtClean="0">
              <a:solidFill>
                <a:schemeClr val="tx1"/>
              </a:solidFill>
            </a:endParaRPr>
          </a:p>
        </p:txBody>
      </p:sp>
    </p:spTree>
    <p:extLst>
      <p:ext uri="{BB962C8B-B14F-4D97-AF65-F5344CB8AC3E}">
        <p14:creationId xmlns:p14="http://schemas.microsoft.com/office/powerpoint/2010/main" val="2137977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主観評価</a:t>
            </a:r>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29</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4</a:t>
            </a:r>
            <a:endParaRPr lang="ja-JP" altLang="en-US" sz="3600" b="1" dirty="0">
              <a:solidFill>
                <a:schemeClr val="bg1"/>
              </a:solidFill>
            </a:endParaRPr>
          </a:p>
        </p:txBody>
      </p:sp>
      <p:pic>
        <p:nvPicPr>
          <p:cNvPr id="3074" name="Picture 2" descr="https://lh5.googleusercontent.com/O_NHLSAxKG420tzVzSRmFazz-8DQ8sDYNx7H5Sh880vr7_8RribyDhMnASBuBh3tEZ8bcrPqp8jo6-rn1xhCuGTVHEqNHitI7mDOvGk4REERuFOOQVdtL3QnEgkpt2hzIk-7aDRz02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980728"/>
            <a:ext cx="7829277" cy="3528392"/>
          </a:xfrm>
          <a:prstGeom prst="rect">
            <a:avLst/>
          </a:prstGeom>
          <a:noFill/>
          <a:extLst>
            <a:ext uri="{909E8E84-426E-40DD-AFC4-6F175D3DCCD1}">
              <a14:hiddenFill xmlns:a14="http://schemas.microsoft.com/office/drawing/2010/main">
                <a:solidFill>
                  <a:srgbClr val="FFFFFF"/>
                </a:solidFill>
              </a14:hiddenFill>
            </a:ext>
          </a:extLst>
        </p:spPr>
      </p:pic>
      <p:sp>
        <p:nvSpPr>
          <p:cNvPr id="7" name="正方形/長方形 6"/>
          <p:cNvSpPr/>
          <p:nvPr/>
        </p:nvSpPr>
        <p:spPr>
          <a:xfrm>
            <a:off x="1403648" y="4267198"/>
            <a:ext cx="7541245" cy="5550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2800" dirty="0" smtClean="0">
                <a:solidFill>
                  <a:schemeClr val="tx1"/>
                </a:solidFill>
              </a:rPr>
              <a:t>  無音</a:t>
            </a:r>
            <a:r>
              <a:rPr lang="ja-JP" altLang="en-US" sz="2800" dirty="0" smtClean="0">
                <a:solidFill>
                  <a:schemeClr val="tx1"/>
                </a:solidFill>
              </a:rPr>
              <a:t>        </a:t>
            </a:r>
            <a:r>
              <a:rPr lang="en-US" altLang="ja-JP" sz="2800" dirty="0" smtClean="0">
                <a:solidFill>
                  <a:schemeClr val="tx1"/>
                </a:solidFill>
              </a:rPr>
              <a:t>PN</a:t>
            </a:r>
            <a:r>
              <a:rPr lang="ja-JP" altLang="en-US" sz="2800" dirty="0" smtClean="0">
                <a:solidFill>
                  <a:schemeClr val="tx1"/>
                </a:solidFill>
              </a:rPr>
              <a:t>       雑踏音       雨       音楽１    音楽２</a:t>
            </a:r>
            <a:endParaRPr kumimoji="1" lang="ja-JP" altLang="en-US" sz="2800" dirty="0">
              <a:solidFill>
                <a:schemeClr val="tx1"/>
              </a:solidFill>
            </a:endParaRPr>
          </a:p>
        </p:txBody>
      </p:sp>
      <p:sp>
        <p:nvSpPr>
          <p:cNvPr id="8" name="正方形/長方形 7"/>
          <p:cNvSpPr/>
          <p:nvPr/>
        </p:nvSpPr>
        <p:spPr>
          <a:xfrm>
            <a:off x="1403648" y="4725144"/>
            <a:ext cx="7541245" cy="4320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2400" dirty="0" smtClean="0">
                <a:solidFill>
                  <a:schemeClr val="tx1"/>
                </a:solidFill>
              </a:rPr>
              <a:t>マスキング音</a:t>
            </a:r>
            <a:endParaRPr kumimoji="1" lang="ja-JP" altLang="en-US" sz="2400" dirty="0">
              <a:solidFill>
                <a:schemeClr val="tx1"/>
              </a:solidFill>
            </a:endParaRPr>
          </a:p>
        </p:txBody>
      </p:sp>
      <p:sp>
        <p:nvSpPr>
          <p:cNvPr id="9" name="正方形/長方形 8"/>
          <p:cNvSpPr/>
          <p:nvPr/>
        </p:nvSpPr>
        <p:spPr>
          <a:xfrm>
            <a:off x="866143" y="908720"/>
            <a:ext cx="493353" cy="3525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en-US" altLang="ja-JP" sz="2800" b="1" dirty="0" smtClean="0">
              <a:solidFill>
                <a:schemeClr val="tx1"/>
              </a:solidFill>
            </a:endParaRPr>
          </a:p>
          <a:p>
            <a:pPr algn="ctr"/>
            <a:r>
              <a:rPr lang="en-US" altLang="ja-JP" sz="2400" b="1" dirty="0" smtClean="0">
                <a:solidFill>
                  <a:schemeClr val="tx1"/>
                </a:solidFill>
              </a:rPr>
              <a:t>6</a:t>
            </a:r>
            <a:endParaRPr lang="en-US" altLang="ja-JP" sz="3200" b="1" dirty="0">
              <a:solidFill>
                <a:schemeClr val="tx1"/>
              </a:solidFill>
            </a:endParaRPr>
          </a:p>
          <a:p>
            <a:pPr algn="ctr"/>
            <a:endParaRPr lang="en-US" altLang="ja-JP" sz="3600" b="1" dirty="0">
              <a:solidFill>
                <a:schemeClr val="tx1"/>
              </a:solidFill>
            </a:endParaRPr>
          </a:p>
          <a:p>
            <a:pPr algn="ctr"/>
            <a:r>
              <a:rPr lang="en-US" altLang="ja-JP" sz="2400" b="1" dirty="0">
                <a:solidFill>
                  <a:schemeClr val="tx1"/>
                </a:solidFill>
              </a:rPr>
              <a:t>4</a:t>
            </a:r>
            <a:endParaRPr kumimoji="1" lang="en-US" altLang="ja-JP" sz="2400" b="1" dirty="0" smtClean="0">
              <a:solidFill>
                <a:schemeClr val="tx1"/>
              </a:solidFill>
            </a:endParaRPr>
          </a:p>
          <a:p>
            <a:pPr algn="ctr"/>
            <a:endParaRPr lang="en-US" altLang="ja-JP" sz="3200" b="1" dirty="0">
              <a:solidFill>
                <a:schemeClr val="tx1"/>
              </a:solidFill>
            </a:endParaRPr>
          </a:p>
          <a:p>
            <a:pPr algn="ctr"/>
            <a:r>
              <a:rPr lang="en-US" altLang="ja-JP" sz="2400" b="1" dirty="0" smtClean="0">
                <a:solidFill>
                  <a:schemeClr val="tx1"/>
                </a:solidFill>
              </a:rPr>
              <a:t>2</a:t>
            </a:r>
          </a:p>
          <a:p>
            <a:pPr algn="ctr"/>
            <a:endParaRPr kumimoji="1" lang="en-US" altLang="ja-JP" sz="3600" b="1" dirty="0">
              <a:solidFill>
                <a:schemeClr val="tx1"/>
              </a:solidFill>
            </a:endParaRPr>
          </a:p>
          <a:p>
            <a:pPr algn="ctr"/>
            <a:r>
              <a:rPr lang="en-US" altLang="ja-JP" sz="2400" b="1" dirty="0" smtClean="0">
                <a:solidFill>
                  <a:schemeClr val="tx1"/>
                </a:solidFill>
              </a:rPr>
              <a:t>0</a:t>
            </a:r>
            <a:endParaRPr kumimoji="1" lang="en-US" altLang="ja-JP" sz="2400" b="1" dirty="0" smtClean="0">
              <a:solidFill>
                <a:schemeClr val="tx1"/>
              </a:solidFill>
            </a:endParaRPr>
          </a:p>
        </p:txBody>
      </p:sp>
      <p:sp>
        <p:nvSpPr>
          <p:cNvPr id="10" name="正方形/長方形 9"/>
          <p:cNvSpPr/>
          <p:nvPr/>
        </p:nvSpPr>
        <p:spPr>
          <a:xfrm>
            <a:off x="107505" y="980728"/>
            <a:ext cx="864046" cy="35283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lstStyle/>
          <a:p>
            <a:pPr algn="ctr"/>
            <a:r>
              <a:rPr lang="ja-JP" altLang="en-US" sz="2800" dirty="0" smtClean="0">
                <a:solidFill>
                  <a:schemeClr val="tx1"/>
                </a:solidFill>
              </a:rPr>
              <a:t>主観</a:t>
            </a:r>
            <a:r>
              <a:rPr lang="ja-JP" altLang="en-US" sz="2800" dirty="0">
                <a:solidFill>
                  <a:schemeClr val="tx1"/>
                </a:solidFill>
              </a:rPr>
              <a:t>評価</a:t>
            </a:r>
            <a:r>
              <a:rPr lang="ja-JP" altLang="en-US" sz="2800" dirty="0" smtClean="0">
                <a:solidFill>
                  <a:schemeClr val="tx1"/>
                </a:solidFill>
              </a:rPr>
              <a:t>（７段階）</a:t>
            </a:r>
            <a:endParaRPr kumimoji="1" lang="ja-JP" altLang="en-US" sz="2800" dirty="0">
              <a:solidFill>
                <a:schemeClr val="tx1"/>
              </a:solidFill>
            </a:endParaRPr>
          </a:p>
        </p:txBody>
      </p:sp>
      <p:sp>
        <p:nvSpPr>
          <p:cNvPr id="6" name="正方形/長方形 5"/>
          <p:cNvSpPr/>
          <p:nvPr/>
        </p:nvSpPr>
        <p:spPr>
          <a:xfrm>
            <a:off x="6300192" y="3835101"/>
            <a:ext cx="2520280" cy="360040"/>
          </a:xfrm>
          <a:prstGeom prst="rect">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smtClean="0">
                <a:solidFill>
                  <a:schemeClr val="tx1"/>
                </a:solidFill>
              </a:rPr>
              <a:t>*p&lt;0.05,**p&lt;0.01</a:t>
            </a:r>
            <a:endParaRPr kumimoji="1" lang="ja-JP" altLang="en-US" sz="2400" dirty="0">
              <a:solidFill>
                <a:schemeClr val="tx1"/>
              </a:solidFill>
            </a:endParaRPr>
          </a:p>
        </p:txBody>
      </p:sp>
      <p:sp>
        <p:nvSpPr>
          <p:cNvPr id="12" name="正方形/長方形 11"/>
          <p:cNvSpPr/>
          <p:nvPr/>
        </p:nvSpPr>
        <p:spPr>
          <a:xfrm>
            <a:off x="1691680" y="3159306"/>
            <a:ext cx="648072" cy="360040"/>
          </a:xfrm>
          <a:prstGeom prst="rect">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200" dirty="0" smtClean="0">
                <a:solidFill>
                  <a:schemeClr val="tx1"/>
                </a:solidFill>
              </a:rPr>
              <a:t>**</a:t>
            </a:r>
            <a:endParaRPr kumimoji="1" lang="ja-JP" altLang="en-US" sz="3200" dirty="0">
              <a:solidFill>
                <a:schemeClr val="tx1"/>
              </a:solidFill>
            </a:endParaRPr>
          </a:p>
        </p:txBody>
      </p:sp>
      <p:sp>
        <p:nvSpPr>
          <p:cNvPr id="13" name="正方形/長方形 12"/>
          <p:cNvSpPr/>
          <p:nvPr/>
        </p:nvSpPr>
        <p:spPr>
          <a:xfrm>
            <a:off x="5436096" y="3169758"/>
            <a:ext cx="648072" cy="360040"/>
          </a:xfrm>
          <a:prstGeom prst="rect">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200" dirty="0" smtClean="0">
                <a:solidFill>
                  <a:schemeClr val="tx1"/>
                </a:solidFill>
              </a:rPr>
              <a:t>**</a:t>
            </a:r>
            <a:endParaRPr kumimoji="1" lang="ja-JP" altLang="en-US" sz="3200" dirty="0">
              <a:solidFill>
                <a:schemeClr val="tx1"/>
              </a:solidFill>
            </a:endParaRPr>
          </a:p>
        </p:txBody>
      </p:sp>
      <p:sp>
        <p:nvSpPr>
          <p:cNvPr id="14" name="正方形/長方形 13"/>
          <p:cNvSpPr/>
          <p:nvPr/>
        </p:nvSpPr>
        <p:spPr>
          <a:xfrm>
            <a:off x="2915816" y="3169758"/>
            <a:ext cx="648072" cy="360040"/>
          </a:xfrm>
          <a:prstGeom prst="rect">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200" dirty="0" smtClean="0">
                <a:solidFill>
                  <a:schemeClr val="tx1"/>
                </a:solidFill>
              </a:rPr>
              <a:t>**</a:t>
            </a:r>
            <a:endParaRPr kumimoji="1" lang="ja-JP" altLang="en-US" sz="3200" dirty="0">
              <a:solidFill>
                <a:schemeClr val="tx1"/>
              </a:solidFill>
            </a:endParaRPr>
          </a:p>
        </p:txBody>
      </p:sp>
      <p:pic>
        <p:nvPicPr>
          <p:cNvPr id="15" name="図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5615" y="942527"/>
            <a:ext cx="1656185" cy="3350066"/>
          </a:xfrm>
          <a:prstGeom prst="rect">
            <a:avLst/>
          </a:prstGeom>
        </p:spPr>
      </p:pic>
      <p:pic>
        <p:nvPicPr>
          <p:cNvPr id="16" name="図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01912" y="939505"/>
            <a:ext cx="1656185" cy="3350066"/>
          </a:xfrm>
          <a:prstGeom prst="rect">
            <a:avLst/>
          </a:prstGeom>
        </p:spPr>
      </p:pic>
      <p:pic>
        <p:nvPicPr>
          <p:cNvPr id="17" name="図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5309" y="980728"/>
            <a:ext cx="1656185" cy="3350066"/>
          </a:xfrm>
          <a:prstGeom prst="rect">
            <a:avLst/>
          </a:prstGeom>
        </p:spPr>
      </p:pic>
      <p:sp>
        <p:nvSpPr>
          <p:cNvPr id="18" name="角丸四角形 17"/>
          <p:cNvSpPr/>
          <p:nvPr/>
        </p:nvSpPr>
        <p:spPr>
          <a:xfrm>
            <a:off x="250824" y="5142960"/>
            <a:ext cx="8155657" cy="1544737"/>
          </a:xfrm>
          <a:prstGeom prst="round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smtClean="0">
                <a:solidFill>
                  <a:schemeClr val="tx1"/>
                </a:solidFill>
              </a:rPr>
              <a:t>「イビキのなし・ありで有意差がある」</a:t>
            </a:r>
            <a:endParaRPr lang="en-US" altLang="ja-JP" sz="2800" b="1" dirty="0" smtClean="0">
              <a:solidFill>
                <a:schemeClr val="tx1"/>
              </a:solidFill>
            </a:endParaRPr>
          </a:p>
          <a:p>
            <a:pPr marL="457200" indent="-457200" algn="ctr">
              <a:lnSpc>
                <a:spcPct val="150000"/>
              </a:lnSpc>
              <a:buFont typeface="Arial" panose="020B0604020202020204" pitchFamily="34" charset="0"/>
              <a:buChar char="•"/>
            </a:pPr>
            <a:r>
              <a:rPr lang="ja-JP" altLang="en-US" sz="2800" dirty="0" smtClean="0">
                <a:solidFill>
                  <a:schemeClr val="tx1"/>
                </a:solidFill>
              </a:rPr>
              <a:t>イビキに気づいた回数が多かったマスキング音</a:t>
            </a:r>
            <a:endParaRPr lang="en-US" altLang="ja-JP" sz="2800" dirty="0" smtClean="0">
              <a:solidFill>
                <a:schemeClr val="tx1"/>
              </a:solidFill>
            </a:endParaRPr>
          </a:p>
        </p:txBody>
      </p:sp>
    </p:spTree>
    <p:extLst>
      <p:ext uri="{BB962C8B-B14F-4D97-AF65-F5344CB8AC3E}">
        <p14:creationId xmlns:p14="http://schemas.microsoft.com/office/powerpoint/2010/main" val="1150525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l="40" t="11595" r="-40" b="3911"/>
          <a:stretch/>
        </p:blipFill>
        <p:spPr>
          <a:xfrm>
            <a:off x="754683" y="1340768"/>
            <a:ext cx="7489205" cy="4749405"/>
          </a:xfrm>
          <a:prstGeom prst="rect">
            <a:avLst/>
          </a:prstGeom>
        </p:spPr>
      </p:pic>
      <p:sp>
        <p:nvSpPr>
          <p:cNvPr id="2" name="タイトル 1"/>
          <p:cNvSpPr>
            <a:spLocks noGrp="1"/>
          </p:cNvSpPr>
          <p:nvPr>
            <p:ph type="title"/>
          </p:nvPr>
        </p:nvSpPr>
        <p:spPr/>
        <p:txBody>
          <a:bodyPr/>
          <a:lstStyle/>
          <a:p>
            <a:r>
              <a:rPr kumimoji="1" lang="ja-JP" altLang="en-US" dirty="0" smtClean="0"/>
              <a:t>はじめに</a:t>
            </a:r>
            <a:endParaRPr kumimoji="1" lang="ja-JP" altLang="en-US" dirty="0"/>
          </a:p>
        </p:txBody>
      </p:sp>
      <p:sp>
        <p:nvSpPr>
          <p:cNvPr id="3" name="コンテンツ プレースホルダー 2"/>
          <p:cNvSpPr>
            <a:spLocks noGrp="1"/>
          </p:cNvSpPr>
          <p:nvPr>
            <p:ph idx="1"/>
          </p:nvPr>
        </p:nvSpPr>
        <p:spPr/>
        <p:txBody>
          <a:bodyPr anchor="ctr"/>
          <a:lstStyle/>
          <a:p>
            <a:pPr marL="0" indent="0" algn="ctr">
              <a:buNone/>
            </a:pPr>
            <a:r>
              <a:rPr kumimoji="1" lang="ja-JP" altLang="en-US" sz="4400" dirty="0" smtClean="0"/>
              <a:t>こんな経験ありませんか・・・？</a:t>
            </a:r>
            <a:endParaRPr kumimoji="1" lang="ja-JP" altLang="en-US" sz="4400"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3</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a:solidFill>
                  <a:schemeClr val="bg1"/>
                </a:solidFill>
              </a:rPr>
              <a:t>1</a:t>
            </a:r>
            <a:endParaRPr lang="ja-JP" altLang="en-US" sz="3600">
              <a:solidFill>
                <a:schemeClr val="bg1"/>
              </a:solidFill>
            </a:endParaRPr>
          </a:p>
        </p:txBody>
      </p:sp>
      <p:pic>
        <p:nvPicPr>
          <p:cNvPr id="7" name="図 6"/>
          <p:cNvPicPr>
            <a:picLocks noChangeAspect="1"/>
          </p:cNvPicPr>
          <p:nvPr/>
        </p:nvPicPr>
        <p:blipFill rotWithShape="1">
          <a:blip r:embed="rId2">
            <a:extLst>
              <a:ext uri="{28A0092B-C50C-407E-A947-70E740481C1C}">
                <a14:useLocalDpi xmlns:a14="http://schemas.microsoft.com/office/drawing/2010/main" val="0"/>
              </a:ext>
            </a:extLst>
          </a:blip>
          <a:srcRect l="40" t="11595" r="-40" b="3911"/>
          <a:stretch/>
        </p:blipFill>
        <p:spPr>
          <a:xfrm>
            <a:off x="754682" y="1340768"/>
            <a:ext cx="7489205" cy="4749405"/>
          </a:xfrm>
          <a:prstGeom prst="rect">
            <a:avLst/>
          </a:prstGeom>
        </p:spPr>
      </p:pic>
    </p:spTree>
    <p:extLst>
      <p:ext uri="{BB962C8B-B14F-4D97-AF65-F5344CB8AC3E}">
        <p14:creationId xmlns:p14="http://schemas.microsoft.com/office/powerpoint/2010/main" val="253476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1500"/>
                                        <p:tgtEl>
                                          <p:spTgt spid="7"/>
                                        </p:tgtEl>
                                      </p:cBhvr>
                                    </p:animEffect>
                                    <p:set>
                                      <p:cBhvr>
                                        <p:cTn id="7" dur="1" fill="hold">
                                          <p:stCondLst>
                                            <p:cond delay="1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主観評価</a:t>
            </a:r>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30</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4</a:t>
            </a:r>
            <a:endParaRPr lang="ja-JP" altLang="en-US" sz="3600" b="1" dirty="0">
              <a:solidFill>
                <a:schemeClr val="bg1"/>
              </a:solidFill>
            </a:endParaRPr>
          </a:p>
        </p:txBody>
      </p:sp>
      <p:pic>
        <p:nvPicPr>
          <p:cNvPr id="3074" name="Picture 2" descr="https://lh5.googleusercontent.com/O_NHLSAxKG420tzVzSRmFazz-8DQ8sDYNx7H5Sh880vr7_8RribyDhMnASBuBh3tEZ8bcrPqp8jo6-rn1xhCuGTVHEqNHitI7mDOvGk4REERuFOOQVdtL3QnEgkpt2hzIk-7aDRz02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980728"/>
            <a:ext cx="7829277" cy="3528392"/>
          </a:xfrm>
          <a:prstGeom prst="rect">
            <a:avLst/>
          </a:prstGeom>
          <a:noFill/>
          <a:extLst>
            <a:ext uri="{909E8E84-426E-40DD-AFC4-6F175D3DCCD1}">
              <a14:hiddenFill xmlns:a14="http://schemas.microsoft.com/office/drawing/2010/main">
                <a:solidFill>
                  <a:srgbClr val="FFFFFF"/>
                </a:solidFill>
              </a14:hiddenFill>
            </a:ext>
          </a:extLst>
        </p:spPr>
      </p:pic>
      <p:sp>
        <p:nvSpPr>
          <p:cNvPr id="7" name="正方形/長方形 6"/>
          <p:cNvSpPr/>
          <p:nvPr/>
        </p:nvSpPr>
        <p:spPr>
          <a:xfrm>
            <a:off x="1403648" y="4267198"/>
            <a:ext cx="7541245" cy="5550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2800" dirty="0" smtClean="0">
                <a:solidFill>
                  <a:schemeClr val="tx1"/>
                </a:solidFill>
              </a:rPr>
              <a:t>  無音</a:t>
            </a:r>
            <a:r>
              <a:rPr lang="ja-JP" altLang="en-US" sz="2800" dirty="0" smtClean="0">
                <a:solidFill>
                  <a:schemeClr val="tx1"/>
                </a:solidFill>
              </a:rPr>
              <a:t>        </a:t>
            </a:r>
            <a:r>
              <a:rPr lang="en-US" altLang="ja-JP" sz="2800" dirty="0" smtClean="0">
                <a:solidFill>
                  <a:schemeClr val="tx1"/>
                </a:solidFill>
              </a:rPr>
              <a:t>PN</a:t>
            </a:r>
            <a:r>
              <a:rPr lang="ja-JP" altLang="en-US" sz="2800" dirty="0" smtClean="0">
                <a:solidFill>
                  <a:schemeClr val="tx1"/>
                </a:solidFill>
              </a:rPr>
              <a:t>       雑踏音       雨       音楽１    音楽２</a:t>
            </a:r>
            <a:endParaRPr kumimoji="1" lang="ja-JP" altLang="en-US" sz="2800" dirty="0">
              <a:solidFill>
                <a:schemeClr val="tx1"/>
              </a:solidFill>
            </a:endParaRPr>
          </a:p>
        </p:txBody>
      </p:sp>
      <p:sp>
        <p:nvSpPr>
          <p:cNvPr id="8" name="正方形/長方形 7"/>
          <p:cNvSpPr/>
          <p:nvPr/>
        </p:nvSpPr>
        <p:spPr>
          <a:xfrm>
            <a:off x="1403648" y="4725144"/>
            <a:ext cx="7541245" cy="4320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2400" dirty="0" smtClean="0">
                <a:solidFill>
                  <a:schemeClr val="tx1"/>
                </a:solidFill>
              </a:rPr>
              <a:t>マスキング音</a:t>
            </a:r>
            <a:endParaRPr kumimoji="1" lang="ja-JP" altLang="en-US" sz="2400" dirty="0">
              <a:solidFill>
                <a:schemeClr val="tx1"/>
              </a:solidFill>
            </a:endParaRPr>
          </a:p>
        </p:txBody>
      </p:sp>
      <p:sp>
        <p:nvSpPr>
          <p:cNvPr id="9" name="正方形/長方形 8"/>
          <p:cNvSpPr/>
          <p:nvPr/>
        </p:nvSpPr>
        <p:spPr>
          <a:xfrm>
            <a:off x="866143" y="908720"/>
            <a:ext cx="493353" cy="3525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en-US" altLang="ja-JP" sz="2800" b="1" dirty="0" smtClean="0">
              <a:solidFill>
                <a:schemeClr val="tx1"/>
              </a:solidFill>
            </a:endParaRPr>
          </a:p>
          <a:p>
            <a:pPr algn="ctr"/>
            <a:r>
              <a:rPr lang="en-US" altLang="ja-JP" sz="2400" b="1" dirty="0" smtClean="0">
                <a:solidFill>
                  <a:schemeClr val="tx1"/>
                </a:solidFill>
              </a:rPr>
              <a:t>6</a:t>
            </a:r>
            <a:endParaRPr lang="en-US" altLang="ja-JP" sz="3200" b="1" dirty="0">
              <a:solidFill>
                <a:schemeClr val="tx1"/>
              </a:solidFill>
            </a:endParaRPr>
          </a:p>
          <a:p>
            <a:pPr algn="ctr"/>
            <a:endParaRPr lang="en-US" altLang="ja-JP" sz="3600" b="1" dirty="0">
              <a:solidFill>
                <a:schemeClr val="tx1"/>
              </a:solidFill>
            </a:endParaRPr>
          </a:p>
          <a:p>
            <a:pPr algn="ctr"/>
            <a:r>
              <a:rPr lang="en-US" altLang="ja-JP" sz="2400" b="1" dirty="0">
                <a:solidFill>
                  <a:schemeClr val="tx1"/>
                </a:solidFill>
              </a:rPr>
              <a:t>4</a:t>
            </a:r>
            <a:endParaRPr kumimoji="1" lang="en-US" altLang="ja-JP" sz="2400" b="1" dirty="0" smtClean="0">
              <a:solidFill>
                <a:schemeClr val="tx1"/>
              </a:solidFill>
            </a:endParaRPr>
          </a:p>
          <a:p>
            <a:pPr algn="ctr"/>
            <a:endParaRPr lang="en-US" altLang="ja-JP" sz="3200" b="1" dirty="0">
              <a:solidFill>
                <a:schemeClr val="tx1"/>
              </a:solidFill>
            </a:endParaRPr>
          </a:p>
          <a:p>
            <a:pPr algn="ctr"/>
            <a:r>
              <a:rPr lang="en-US" altLang="ja-JP" sz="2400" b="1" dirty="0" smtClean="0">
                <a:solidFill>
                  <a:schemeClr val="tx1"/>
                </a:solidFill>
              </a:rPr>
              <a:t>2</a:t>
            </a:r>
          </a:p>
          <a:p>
            <a:pPr algn="ctr"/>
            <a:endParaRPr kumimoji="1" lang="en-US" altLang="ja-JP" sz="3600" b="1" dirty="0">
              <a:solidFill>
                <a:schemeClr val="tx1"/>
              </a:solidFill>
            </a:endParaRPr>
          </a:p>
          <a:p>
            <a:pPr algn="ctr"/>
            <a:r>
              <a:rPr lang="en-US" altLang="ja-JP" sz="2400" b="1" dirty="0" smtClean="0">
                <a:solidFill>
                  <a:schemeClr val="tx1"/>
                </a:solidFill>
              </a:rPr>
              <a:t>0</a:t>
            </a:r>
            <a:endParaRPr kumimoji="1" lang="en-US" altLang="ja-JP" sz="2400" b="1" dirty="0" smtClean="0">
              <a:solidFill>
                <a:schemeClr val="tx1"/>
              </a:solidFill>
            </a:endParaRPr>
          </a:p>
        </p:txBody>
      </p:sp>
      <p:sp>
        <p:nvSpPr>
          <p:cNvPr id="10" name="正方形/長方形 9"/>
          <p:cNvSpPr/>
          <p:nvPr/>
        </p:nvSpPr>
        <p:spPr>
          <a:xfrm>
            <a:off x="107505" y="980728"/>
            <a:ext cx="864046" cy="35283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lstStyle/>
          <a:p>
            <a:pPr algn="ctr"/>
            <a:r>
              <a:rPr lang="ja-JP" altLang="en-US" sz="2800" dirty="0" smtClean="0">
                <a:solidFill>
                  <a:schemeClr val="tx1"/>
                </a:solidFill>
              </a:rPr>
              <a:t>主観</a:t>
            </a:r>
            <a:r>
              <a:rPr lang="ja-JP" altLang="en-US" sz="2800" dirty="0">
                <a:solidFill>
                  <a:schemeClr val="tx1"/>
                </a:solidFill>
              </a:rPr>
              <a:t>評価</a:t>
            </a:r>
            <a:r>
              <a:rPr lang="ja-JP" altLang="en-US" sz="2800" dirty="0" smtClean="0">
                <a:solidFill>
                  <a:schemeClr val="tx1"/>
                </a:solidFill>
              </a:rPr>
              <a:t>（７段階）</a:t>
            </a:r>
            <a:endParaRPr kumimoji="1" lang="ja-JP" altLang="en-US" sz="2800" dirty="0">
              <a:solidFill>
                <a:schemeClr val="tx1"/>
              </a:solidFill>
            </a:endParaRPr>
          </a:p>
        </p:txBody>
      </p:sp>
      <p:sp>
        <p:nvSpPr>
          <p:cNvPr id="6" name="正方形/長方形 5"/>
          <p:cNvSpPr/>
          <p:nvPr/>
        </p:nvSpPr>
        <p:spPr>
          <a:xfrm>
            <a:off x="6300192" y="3835101"/>
            <a:ext cx="2520280" cy="360040"/>
          </a:xfrm>
          <a:prstGeom prst="rect">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smtClean="0">
                <a:solidFill>
                  <a:schemeClr val="tx1"/>
                </a:solidFill>
              </a:rPr>
              <a:t>*p&lt;0.05,**p&lt;0.01</a:t>
            </a:r>
            <a:endParaRPr kumimoji="1" lang="ja-JP" altLang="en-US" sz="2400" dirty="0">
              <a:solidFill>
                <a:schemeClr val="tx1"/>
              </a:solidFill>
            </a:endParaRPr>
          </a:p>
        </p:txBody>
      </p:sp>
      <p:sp>
        <p:nvSpPr>
          <p:cNvPr id="12" name="正方形/長方形 11"/>
          <p:cNvSpPr/>
          <p:nvPr/>
        </p:nvSpPr>
        <p:spPr>
          <a:xfrm>
            <a:off x="1691680" y="3159306"/>
            <a:ext cx="648072" cy="360040"/>
          </a:xfrm>
          <a:prstGeom prst="rect">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200" dirty="0" smtClean="0">
                <a:solidFill>
                  <a:schemeClr val="tx1"/>
                </a:solidFill>
              </a:rPr>
              <a:t>**</a:t>
            </a:r>
            <a:endParaRPr kumimoji="1" lang="ja-JP" altLang="en-US" sz="3200" dirty="0">
              <a:solidFill>
                <a:schemeClr val="tx1"/>
              </a:solidFill>
            </a:endParaRPr>
          </a:p>
        </p:txBody>
      </p:sp>
      <p:sp>
        <p:nvSpPr>
          <p:cNvPr id="13" name="正方形/長方形 12"/>
          <p:cNvSpPr/>
          <p:nvPr/>
        </p:nvSpPr>
        <p:spPr>
          <a:xfrm>
            <a:off x="5436096" y="3169758"/>
            <a:ext cx="648072" cy="360040"/>
          </a:xfrm>
          <a:prstGeom prst="rect">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200" dirty="0" smtClean="0">
                <a:solidFill>
                  <a:schemeClr val="tx1"/>
                </a:solidFill>
              </a:rPr>
              <a:t>**</a:t>
            </a:r>
            <a:endParaRPr kumimoji="1" lang="ja-JP" altLang="en-US" sz="3200" dirty="0">
              <a:solidFill>
                <a:schemeClr val="tx1"/>
              </a:solidFill>
            </a:endParaRPr>
          </a:p>
        </p:txBody>
      </p:sp>
      <p:sp>
        <p:nvSpPr>
          <p:cNvPr id="14" name="正方形/長方形 13"/>
          <p:cNvSpPr/>
          <p:nvPr/>
        </p:nvSpPr>
        <p:spPr>
          <a:xfrm>
            <a:off x="2915816" y="3169758"/>
            <a:ext cx="648072" cy="360040"/>
          </a:xfrm>
          <a:prstGeom prst="rect">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200" dirty="0" smtClean="0">
                <a:solidFill>
                  <a:schemeClr val="tx1"/>
                </a:solidFill>
              </a:rPr>
              <a:t>**</a:t>
            </a:r>
            <a:endParaRPr kumimoji="1" lang="ja-JP" altLang="en-US" sz="3200" dirty="0">
              <a:solidFill>
                <a:schemeClr val="tx1"/>
              </a:solidFill>
            </a:endParaRPr>
          </a:p>
        </p:txBody>
      </p:sp>
      <p:pic>
        <p:nvPicPr>
          <p:cNvPr id="15" name="図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1141" y="1664293"/>
            <a:ext cx="1656185" cy="2386881"/>
          </a:xfrm>
          <a:prstGeom prst="rect">
            <a:avLst/>
          </a:prstGeom>
        </p:spPr>
      </p:pic>
      <p:pic>
        <p:nvPicPr>
          <p:cNvPr id="16" name="図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7458" y="980728"/>
            <a:ext cx="1656185" cy="2669399"/>
          </a:xfrm>
          <a:prstGeom prst="rect">
            <a:avLst/>
          </a:prstGeom>
        </p:spPr>
      </p:pic>
      <p:pic>
        <p:nvPicPr>
          <p:cNvPr id="17" name="図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5795" y="956942"/>
            <a:ext cx="1656185" cy="2572856"/>
          </a:xfrm>
          <a:prstGeom prst="rect">
            <a:avLst/>
          </a:prstGeom>
        </p:spPr>
      </p:pic>
      <p:sp>
        <p:nvSpPr>
          <p:cNvPr id="18" name="角丸四角形 17"/>
          <p:cNvSpPr/>
          <p:nvPr/>
        </p:nvSpPr>
        <p:spPr>
          <a:xfrm>
            <a:off x="250824" y="5142960"/>
            <a:ext cx="8155657" cy="1544737"/>
          </a:xfrm>
          <a:prstGeom prst="round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smtClean="0">
                <a:solidFill>
                  <a:schemeClr val="tx1"/>
                </a:solidFill>
              </a:rPr>
              <a:t>「イビキのなし・ありで差が小さい」</a:t>
            </a:r>
            <a:endParaRPr lang="en-US" altLang="ja-JP" sz="2800" b="1" dirty="0" smtClean="0">
              <a:solidFill>
                <a:schemeClr val="tx1"/>
              </a:solidFill>
            </a:endParaRPr>
          </a:p>
          <a:p>
            <a:pPr marL="1371600" lvl="2" indent="-457200">
              <a:buFont typeface="Arial" panose="020B0604020202020204" pitchFamily="34" charset="0"/>
              <a:buChar char="•"/>
            </a:pPr>
            <a:r>
              <a:rPr lang="ja-JP" altLang="en-US" sz="2800" dirty="0" smtClean="0">
                <a:solidFill>
                  <a:schemeClr val="tx1"/>
                </a:solidFill>
              </a:rPr>
              <a:t>イビキに気づきにくいマスキング音</a:t>
            </a:r>
            <a:endParaRPr lang="en-US" altLang="ja-JP" sz="2800" dirty="0" smtClean="0">
              <a:solidFill>
                <a:schemeClr val="tx1"/>
              </a:solidFill>
            </a:endParaRPr>
          </a:p>
          <a:p>
            <a:pPr marL="1371600" lvl="2" indent="-457200">
              <a:buFont typeface="Arial" panose="020B0604020202020204" pitchFamily="34" charset="0"/>
              <a:buChar char="•"/>
            </a:pPr>
            <a:r>
              <a:rPr lang="ja-JP" altLang="en-US" sz="2800" dirty="0" smtClean="0">
                <a:solidFill>
                  <a:schemeClr val="tx1"/>
                </a:solidFill>
              </a:rPr>
              <a:t>快要素の強い音である</a:t>
            </a:r>
            <a:endParaRPr lang="en-US" altLang="ja-JP" sz="2800" dirty="0" smtClean="0">
              <a:solidFill>
                <a:schemeClr val="tx1"/>
              </a:solidFill>
            </a:endParaRPr>
          </a:p>
        </p:txBody>
      </p:sp>
    </p:spTree>
    <p:extLst>
      <p:ext uri="{BB962C8B-B14F-4D97-AF65-F5344CB8AC3E}">
        <p14:creationId xmlns:p14="http://schemas.microsoft.com/office/powerpoint/2010/main" val="4226344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a:xfrm>
            <a:off x="611188" y="3141663"/>
            <a:ext cx="7921625" cy="1295400"/>
          </a:xfrm>
        </p:spPr>
        <p:txBody>
          <a:bodyPr/>
          <a:lstStyle/>
          <a:p>
            <a:pPr>
              <a:defRPr/>
            </a:pPr>
            <a:r>
              <a:rPr lang="ja-JP" altLang="en-US" dirty="0"/>
              <a:t>５</a:t>
            </a:r>
            <a:r>
              <a:rPr lang="ja-JP" altLang="en-US" dirty="0" smtClean="0"/>
              <a:t>．まとめ</a:t>
            </a:r>
            <a:endParaRPr lang="ja-JP" altLang="en-US" dirty="0"/>
          </a:p>
        </p:txBody>
      </p:sp>
      <p:sp>
        <p:nvSpPr>
          <p:cNvPr id="11269" name="テキスト ボックス 4"/>
          <p:cNvSpPr txBox="1">
            <a:spLocks noChangeArrowheads="1"/>
          </p:cNvSpPr>
          <p:nvPr/>
        </p:nvSpPr>
        <p:spPr bwMode="auto">
          <a:xfrm>
            <a:off x="3779838" y="1446213"/>
            <a:ext cx="1584325" cy="830262"/>
          </a:xfrm>
          <a:prstGeom prst="rect">
            <a:avLst/>
          </a:prstGeom>
          <a:noFill/>
          <a:ln w="9525">
            <a:noFill/>
            <a:miter lim="800000"/>
            <a:headEnd/>
            <a:tailEnd/>
          </a:ln>
        </p:spPr>
        <p:txBody>
          <a:bodyPr>
            <a:spAutoFit/>
          </a:bodyPr>
          <a:lstStyle/>
          <a:p>
            <a:pPr algn="ctr"/>
            <a:r>
              <a:rPr lang="en-US" altLang="ja-JP" sz="4800" dirty="0" smtClean="0">
                <a:solidFill>
                  <a:schemeClr val="bg1"/>
                </a:solidFill>
              </a:rPr>
              <a:t>5</a:t>
            </a:r>
            <a:endParaRPr lang="ja-JP" altLang="en-US" sz="4800" dirty="0">
              <a:solidFill>
                <a:schemeClr val="bg1"/>
              </a:solidFill>
            </a:endParaRPr>
          </a:p>
        </p:txBody>
      </p:sp>
      <p:sp>
        <p:nvSpPr>
          <p:cNvPr id="7" name="平行四辺形 6"/>
          <p:cNvSpPr/>
          <p:nvPr/>
        </p:nvSpPr>
        <p:spPr>
          <a:xfrm>
            <a:off x="395536"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n>
                  <a:noFill/>
                  <a:prstDash val="solid"/>
                </a:ln>
                <a:solidFill>
                  <a:schemeClr val="tx1"/>
                </a:solidFill>
              </a:rPr>
              <a:t>１</a:t>
            </a:r>
            <a:r>
              <a:rPr lang="ja-JP" altLang="en-US" sz="2400" dirty="0" smtClean="0">
                <a:ln>
                  <a:noFill/>
                  <a:prstDash val="solid"/>
                </a:ln>
                <a:solidFill>
                  <a:schemeClr val="tx1"/>
                </a:solidFill>
              </a:rPr>
              <a:t>．</a:t>
            </a:r>
            <a:endParaRPr lang="en-US" altLang="ja-JP" sz="2400" dirty="0" smtClean="0">
              <a:ln>
                <a:noFill/>
                <a:prstDash val="solid"/>
              </a:ln>
              <a:solidFill>
                <a:schemeClr val="tx1"/>
              </a:solidFill>
            </a:endParaRPr>
          </a:p>
          <a:p>
            <a:r>
              <a:rPr lang="ja-JP" altLang="en-US" sz="2400" dirty="0">
                <a:ln>
                  <a:noFill/>
                  <a:prstDash val="solid"/>
                </a:ln>
                <a:solidFill>
                  <a:schemeClr val="tx1"/>
                </a:solidFill>
              </a:rPr>
              <a:t>背景</a:t>
            </a:r>
            <a:endParaRPr lang="en-US" altLang="ja-JP" sz="2400" dirty="0" smtClean="0">
              <a:ln>
                <a:noFill/>
                <a:prstDash val="solid"/>
              </a:ln>
              <a:solidFill>
                <a:schemeClr val="tx1"/>
              </a:solidFill>
            </a:endParaRPr>
          </a:p>
        </p:txBody>
      </p:sp>
      <p:sp>
        <p:nvSpPr>
          <p:cNvPr id="12" name="平行四辺形 11"/>
          <p:cNvSpPr/>
          <p:nvPr/>
        </p:nvSpPr>
        <p:spPr>
          <a:xfrm>
            <a:off x="1972358"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ln>
                  <a:noFill/>
                  <a:prstDash val="solid"/>
                </a:ln>
                <a:solidFill>
                  <a:schemeClr val="tx1"/>
                </a:solidFill>
              </a:rPr>
              <a:t>２．</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既存</a:t>
            </a:r>
            <a:r>
              <a:rPr lang="ja-JP" altLang="en-US" sz="2400" dirty="0">
                <a:ln>
                  <a:noFill/>
                  <a:prstDash val="solid"/>
                </a:ln>
                <a:solidFill>
                  <a:schemeClr val="tx1"/>
                </a:solidFill>
              </a:rPr>
              <a:t>研究</a:t>
            </a:r>
            <a:endParaRPr lang="en-US" altLang="ja-JP" sz="2400" dirty="0" smtClean="0">
              <a:ln>
                <a:noFill/>
                <a:prstDash val="solid"/>
              </a:ln>
              <a:solidFill>
                <a:schemeClr val="tx1"/>
              </a:solidFill>
            </a:endParaRPr>
          </a:p>
        </p:txBody>
      </p:sp>
      <p:sp>
        <p:nvSpPr>
          <p:cNvPr id="13" name="平行四辺形 12"/>
          <p:cNvSpPr/>
          <p:nvPr/>
        </p:nvSpPr>
        <p:spPr>
          <a:xfrm>
            <a:off x="3549180"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ln>
                  <a:noFill/>
                  <a:prstDash val="solid"/>
                </a:ln>
                <a:solidFill>
                  <a:schemeClr val="tx1"/>
                </a:solidFill>
              </a:rPr>
              <a:t>３．</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実験</a:t>
            </a:r>
            <a:r>
              <a:rPr lang="ja-JP" altLang="en-US" sz="2400" dirty="0">
                <a:ln>
                  <a:noFill/>
                  <a:prstDash val="solid"/>
                </a:ln>
                <a:solidFill>
                  <a:schemeClr val="tx1"/>
                </a:solidFill>
              </a:rPr>
              <a:t>方法</a:t>
            </a:r>
            <a:endParaRPr lang="en-US" altLang="ja-JP" sz="2400" dirty="0" smtClean="0">
              <a:ln>
                <a:noFill/>
                <a:prstDash val="solid"/>
              </a:ln>
              <a:solidFill>
                <a:schemeClr val="tx1"/>
              </a:solidFill>
            </a:endParaRPr>
          </a:p>
        </p:txBody>
      </p:sp>
      <p:sp>
        <p:nvSpPr>
          <p:cNvPr id="14" name="平行四辺形 13"/>
          <p:cNvSpPr/>
          <p:nvPr/>
        </p:nvSpPr>
        <p:spPr>
          <a:xfrm>
            <a:off x="5126002" y="4941168"/>
            <a:ext cx="2088870" cy="1584176"/>
          </a:xfrm>
          <a:prstGeom prst="parallelogram">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ln>
                  <a:noFill/>
                  <a:prstDash val="solid"/>
                </a:ln>
                <a:solidFill>
                  <a:schemeClr val="tx1"/>
                </a:solidFill>
              </a:rPr>
              <a:t>４．</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実験</a:t>
            </a:r>
            <a:r>
              <a:rPr lang="ja-JP" altLang="en-US" sz="2400" dirty="0">
                <a:ln>
                  <a:noFill/>
                  <a:prstDash val="solid"/>
                </a:ln>
                <a:solidFill>
                  <a:schemeClr val="tx1"/>
                </a:solidFill>
              </a:rPr>
              <a:t>結果</a:t>
            </a:r>
            <a:endParaRPr lang="en-US" altLang="ja-JP" sz="2400" dirty="0" smtClean="0">
              <a:ln>
                <a:noFill/>
                <a:prstDash val="solid"/>
              </a:ln>
              <a:solidFill>
                <a:schemeClr val="tx1"/>
              </a:solidFill>
            </a:endParaRPr>
          </a:p>
        </p:txBody>
      </p:sp>
      <p:sp>
        <p:nvSpPr>
          <p:cNvPr id="15" name="平行四辺形 14"/>
          <p:cNvSpPr/>
          <p:nvPr/>
        </p:nvSpPr>
        <p:spPr>
          <a:xfrm>
            <a:off x="6702824" y="4941168"/>
            <a:ext cx="2088870" cy="1584176"/>
          </a:xfrm>
          <a:prstGeom prst="parallelogram">
            <a:avLst/>
          </a:prstGeom>
          <a:solidFill>
            <a:schemeClr val="accent5">
              <a:lumMod val="40000"/>
              <a:lumOff val="60000"/>
            </a:schemeClr>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n>
                  <a:noFill/>
                  <a:prstDash val="solid"/>
                </a:ln>
                <a:solidFill>
                  <a:schemeClr val="tx1"/>
                </a:solidFill>
              </a:rPr>
              <a:t>５</a:t>
            </a:r>
            <a:r>
              <a:rPr lang="ja-JP" altLang="en-US" sz="2400" dirty="0" smtClean="0">
                <a:ln>
                  <a:noFill/>
                  <a:prstDash val="solid"/>
                </a:ln>
                <a:solidFill>
                  <a:schemeClr val="tx1"/>
                </a:solidFill>
              </a:rPr>
              <a:t>．</a:t>
            </a:r>
            <a:endParaRPr lang="en-US" altLang="ja-JP" sz="2400" dirty="0" smtClean="0">
              <a:ln>
                <a:noFill/>
                <a:prstDash val="solid"/>
              </a:ln>
              <a:solidFill>
                <a:schemeClr val="tx1"/>
              </a:solidFill>
            </a:endParaRPr>
          </a:p>
          <a:p>
            <a:r>
              <a:rPr lang="ja-JP" altLang="en-US" sz="2400" dirty="0" smtClean="0">
                <a:ln>
                  <a:noFill/>
                  <a:prstDash val="solid"/>
                </a:ln>
                <a:solidFill>
                  <a:schemeClr val="tx1"/>
                </a:solidFill>
              </a:rPr>
              <a:t>まとめ</a:t>
            </a:r>
            <a:endParaRPr lang="en-US" altLang="ja-JP" sz="2400" dirty="0" smtClean="0">
              <a:ln>
                <a:noFill/>
                <a:prstDash val="solid"/>
              </a:ln>
              <a:solidFill>
                <a:schemeClr val="tx1"/>
              </a:solidFill>
            </a:endParaRPr>
          </a:p>
        </p:txBody>
      </p:sp>
    </p:spTree>
    <p:extLst>
      <p:ext uri="{BB962C8B-B14F-4D97-AF65-F5344CB8AC3E}">
        <p14:creationId xmlns:p14="http://schemas.microsoft.com/office/powerpoint/2010/main" val="41122543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この研究の三銃士（再掲）</a:t>
            </a:r>
            <a:endParaRPr kumimoji="1" lang="ja-JP" altLang="en-US" dirty="0"/>
          </a:p>
        </p:txBody>
      </p:sp>
      <p:sp>
        <p:nvSpPr>
          <p:cNvPr id="3" name="コンテンツ プレースホルダー 2"/>
          <p:cNvSpPr>
            <a:spLocks noGrp="1"/>
          </p:cNvSpPr>
          <p:nvPr>
            <p:ph idx="1"/>
          </p:nvPr>
        </p:nvSpPr>
        <p:spPr/>
        <p:txBody>
          <a:bodyPr anchor="t"/>
          <a:lstStyle/>
          <a:p>
            <a:pPr marL="0" indent="0">
              <a:buNone/>
            </a:pPr>
            <a:r>
              <a:rPr lang="ja-JP" altLang="en-US" sz="3200" dirty="0" smtClean="0">
                <a:effectLst>
                  <a:outerShdw blurRad="38100" dist="38100" dir="2700000" algn="tl">
                    <a:srgbClr val="000000">
                      <a:alpha val="43137"/>
                    </a:srgbClr>
                  </a:outerShdw>
                </a:effectLst>
              </a:rPr>
              <a:t>本研究で大切にしたいこと</a:t>
            </a:r>
            <a:endParaRPr lang="en-US" altLang="ja-JP" sz="3200" dirty="0" smtClean="0">
              <a:effectLst>
                <a:outerShdw blurRad="38100" dist="38100" dir="2700000" algn="tl">
                  <a:srgbClr val="000000">
                    <a:alpha val="43137"/>
                  </a:srgbClr>
                </a:outerShdw>
              </a:effectLst>
            </a:endParaRPr>
          </a:p>
          <a:p>
            <a:pPr marL="857250" lvl="1" indent="-457200">
              <a:lnSpc>
                <a:spcPct val="150000"/>
              </a:lnSpc>
            </a:pPr>
            <a:r>
              <a:rPr kumimoji="1" lang="ja-JP" altLang="en-US" sz="3100" dirty="0" smtClean="0"/>
              <a:t>音圧を上げずにイビキを気になら</a:t>
            </a:r>
            <a:r>
              <a:rPr lang="ja-JP" altLang="en-US" sz="3100" dirty="0" smtClean="0"/>
              <a:t>なくす</a:t>
            </a:r>
            <a:r>
              <a:rPr lang="ja-JP" altLang="en-US" sz="3100" dirty="0"/>
              <a:t>る</a:t>
            </a:r>
            <a:endParaRPr kumimoji="1" lang="en-US" altLang="ja-JP" sz="3100" dirty="0" smtClean="0"/>
          </a:p>
          <a:p>
            <a:pPr marL="857250" lvl="1" indent="-457200"/>
            <a:r>
              <a:rPr kumimoji="1" lang="ja-JP" altLang="en-US" sz="3100" dirty="0" smtClean="0"/>
              <a:t>不快でないマスキング音を探す</a:t>
            </a:r>
            <a:endParaRPr kumimoji="1" lang="en-US" altLang="ja-JP" sz="3100" dirty="0" smtClean="0"/>
          </a:p>
          <a:p>
            <a:pPr marL="857250" lvl="1" indent="-457200"/>
            <a:r>
              <a:rPr kumimoji="1" lang="ja-JP" altLang="en-US" sz="3100" dirty="0" smtClean="0"/>
              <a:t>作業の邪魔をしないマスキング音を探す</a:t>
            </a:r>
            <a:r>
              <a:rPr lang="ja-JP" altLang="en-US" sz="3100" dirty="0" smtClean="0"/>
              <a:t> </a:t>
            </a:r>
            <a:endParaRPr lang="en-US" altLang="ja-JP" sz="2800" dirty="0"/>
          </a:p>
          <a:p>
            <a:pPr marL="0" indent="0">
              <a:buNone/>
            </a:pPr>
            <a:endParaRPr lang="en-US" altLang="ja-JP" sz="3300"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32</a:t>
            </a:fld>
            <a:endParaRPr lang="ja-JP" altLang="en-US" dirty="0"/>
          </a:p>
        </p:txBody>
      </p:sp>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542811">
            <a:off x="7248053" y="422395"/>
            <a:ext cx="1559722" cy="1559722"/>
          </a:xfrm>
          <a:prstGeom prst="rect">
            <a:avLst/>
          </a:prstGeom>
        </p:spPr>
      </p:pic>
      <p:sp>
        <p:nvSpPr>
          <p:cNvPr id="9" name="横巻き 8"/>
          <p:cNvSpPr/>
          <p:nvPr/>
        </p:nvSpPr>
        <p:spPr>
          <a:xfrm>
            <a:off x="548156" y="4086593"/>
            <a:ext cx="8335025" cy="2232248"/>
          </a:xfrm>
          <a:prstGeom prst="horizontalScroll">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800" b="1" dirty="0" smtClean="0">
                <a:solidFill>
                  <a:schemeClr val="tx1"/>
                </a:solidFill>
              </a:rPr>
              <a:t>この研究のゴールは・・・・</a:t>
            </a:r>
            <a:endParaRPr kumimoji="1" lang="en-US" altLang="ja-JP" sz="2800" b="1" dirty="0" smtClean="0">
              <a:solidFill>
                <a:schemeClr val="tx1"/>
              </a:solidFill>
            </a:endParaRPr>
          </a:p>
          <a:p>
            <a:pPr algn="ctr">
              <a:lnSpc>
                <a:spcPct val="150000"/>
              </a:lnSpc>
            </a:pPr>
            <a:r>
              <a:rPr kumimoji="1" lang="ja-JP" altLang="en-US" sz="2800" b="1" dirty="0" smtClean="0">
                <a:solidFill>
                  <a:schemeClr val="tx1"/>
                </a:solidFill>
              </a:rPr>
              <a:t>上記</a:t>
            </a:r>
            <a:r>
              <a:rPr kumimoji="1" lang="ja-JP" altLang="en-US" sz="2400" b="1" dirty="0" smtClean="0">
                <a:solidFill>
                  <a:schemeClr val="tx1"/>
                </a:solidFill>
              </a:rPr>
              <a:t>の</a:t>
            </a:r>
            <a:r>
              <a:rPr kumimoji="1" lang="ja-JP" altLang="en-US" sz="3200" b="1" dirty="0" smtClean="0">
                <a:solidFill>
                  <a:schemeClr val="tx1"/>
                </a:solidFill>
              </a:rPr>
              <a:t>３つ</a:t>
            </a:r>
            <a:r>
              <a:rPr kumimoji="1" lang="ja-JP" altLang="en-US" sz="2400" b="1" dirty="0" smtClean="0">
                <a:solidFill>
                  <a:schemeClr val="tx1"/>
                </a:solidFill>
              </a:rPr>
              <a:t>の</a:t>
            </a:r>
            <a:r>
              <a:rPr kumimoji="1" lang="ja-JP" altLang="en-US" sz="2800" b="1" dirty="0" smtClean="0">
                <a:solidFill>
                  <a:schemeClr val="tx1"/>
                </a:solidFill>
              </a:rPr>
              <a:t>条件</a:t>
            </a:r>
            <a:r>
              <a:rPr kumimoji="1" lang="ja-JP" altLang="en-US" sz="2400" b="1" dirty="0" smtClean="0">
                <a:solidFill>
                  <a:schemeClr val="tx1"/>
                </a:solidFill>
              </a:rPr>
              <a:t>を</a:t>
            </a:r>
            <a:r>
              <a:rPr kumimoji="1" lang="ja-JP" altLang="en-US" sz="2800" b="1" dirty="0" smtClean="0">
                <a:solidFill>
                  <a:schemeClr val="tx1"/>
                </a:solidFill>
              </a:rPr>
              <a:t>満たす</a:t>
            </a:r>
            <a:r>
              <a:rPr kumimoji="1" lang="ja-JP" altLang="en-US" sz="3200" b="1" dirty="0" smtClean="0">
                <a:solidFill>
                  <a:schemeClr val="tx1"/>
                </a:solidFill>
              </a:rPr>
              <a:t>マスキング音</a:t>
            </a:r>
            <a:r>
              <a:rPr kumimoji="1" lang="ja-JP" altLang="en-US" sz="2800" b="1" dirty="0" smtClean="0">
                <a:solidFill>
                  <a:schemeClr val="tx1"/>
                </a:solidFill>
              </a:rPr>
              <a:t>を</a:t>
            </a:r>
            <a:r>
              <a:rPr kumimoji="1" lang="ja-JP" altLang="en-US" sz="3200" b="1" dirty="0" smtClean="0">
                <a:solidFill>
                  <a:schemeClr val="tx1"/>
                </a:solidFill>
              </a:rPr>
              <a:t>発見</a:t>
            </a:r>
            <a:r>
              <a:rPr kumimoji="1" lang="en-US" altLang="ja-JP" sz="2800" b="1" dirty="0" smtClean="0">
                <a:solidFill>
                  <a:schemeClr val="tx1"/>
                </a:solidFill>
              </a:rPr>
              <a:t>!!</a:t>
            </a:r>
            <a:endParaRPr kumimoji="1" lang="ja-JP" altLang="en-US" sz="2800" b="1" dirty="0">
              <a:solidFill>
                <a:schemeClr val="tx1"/>
              </a:solidFill>
            </a:endParaRPr>
          </a:p>
        </p:txBody>
      </p:sp>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020100">
            <a:off x="192429" y="5677241"/>
            <a:ext cx="941758" cy="941758"/>
          </a:xfrm>
          <a:prstGeom prst="rect">
            <a:avLst/>
          </a:prstGeom>
        </p:spPr>
      </p:pic>
      <p:sp>
        <p:nvSpPr>
          <p:cNvPr id="10"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5</a:t>
            </a:r>
            <a:endParaRPr lang="ja-JP" altLang="en-US" sz="3600" b="1" dirty="0">
              <a:solidFill>
                <a:schemeClr val="bg1"/>
              </a:solidFill>
            </a:endParaRPr>
          </a:p>
        </p:txBody>
      </p:sp>
    </p:spTree>
    <p:extLst>
      <p:ext uri="{BB962C8B-B14F-4D97-AF65-F5344CB8AC3E}">
        <p14:creationId xmlns:p14="http://schemas.microsoft.com/office/powerpoint/2010/main" val="1797206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まとめ</a:t>
            </a:r>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33</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b="1" dirty="0">
                <a:solidFill>
                  <a:schemeClr val="bg1"/>
                </a:solidFill>
              </a:rPr>
              <a:t>5</a:t>
            </a:r>
            <a:endParaRPr lang="ja-JP" altLang="en-US" sz="3600" b="1" dirty="0">
              <a:solidFill>
                <a:schemeClr val="bg1"/>
              </a:solidFill>
            </a:endParaRPr>
          </a:p>
        </p:txBody>
      </p:sp>
      <p:graphicFrame>
        <p:nvGraphicFramePr>
          <p:cNvPr id="6" name="表 5"/>
          <p:cNvGraphicFramePr>
            <a:graphicFrameLocks noGrp="1"/>
          </p:cNvGraphicFramePr>
          <p:nvPr>
            <p:extLst>
              <p:ext uri="{D42A27DB-BD31-4B8C-83A1-F6EECF244321}">
                <p14:modId xmlns:p14="http://schemas.microsoft.com/office/powerpoint/2010/main" val="3739895218"/>
              </p:ext>
            </p:extLst>
          </p:nvPr>
        </p:nvGraphicFramePr>
        <p:xfrm>
          <a:off x="250824" y="1397000"/>
          <a:ext cx="3912870" cy="3627120"/>
        </p:xfrm>
        <a:graphic>
          <a:graphicData uri="http://schemas.openxmlformats.org/drawingml/2006/table">
            <a:tbl>
              <a:tblPr firstRow="1" bandRow="1">
                <a:tableStyleId>{5C22544A-7EE6-4342-B048-85BDC9FD1C3A}</a:tableStyleId>
              </a:tblPr>
              <a:tblGrid>
                <a:gridCol w="2049780"/>
                <a:gridCol w="621030"/>
                <a:gridCol w="621030"/>
                <a:gridCol w="621030"/>
              </a:tblGrid>
              <a:tr h="370840">
                <a:tc>
                  <a:txBody>
                    <a:bodyPr/>
                    <a:lstStyle/>
                    <a:p>
                      <a:endParaRPr kumimoji="1" lang="ja-JP" altLang="en-US" sz="2800" dirty="0"/>
                    </a:p>
                  </a:txBody>
                  <a:tcPr/>
                </a:tc>
                <a:tc>
                  <a:txBody>
                    <a:bodyPr/>
                    <a:lstStyle/>
                    <a:p>
                      <a:pPr algn="ctr"/>
                      <a:r>
                        <a:rPr kumimoji="1" lang="ja-JP" altLang="en-US" sz="2800" dirty="0" smtClean="0"/>
                        <a:t>①</a:t>
                      </a:r>
                      <a:endParaRPr kumimoji="1" lang="ja-JP" altLang="en-US" sz="2800" dirty="0"/>
                    </a:p>
                  </a:txBody>
                  <a:tcPr/>
                </a:tc>
                <a:tc>
                  <a:txBody>
                    <a:bodyPr/>
                    <a:lstStyle/>
                    <a:p>
                      <a:pPr algn="ctr"/>
                      <a:r>
                        <a:rPr kumimoji="1" lang="ja-JP" altLang="en-US" sz="2800" dirty="0" smtClean="0"/>
                        <a:t>②</a:t>
                      </a:r>
                      <a:endParaRPr kumimoji="1" lang="ja-JP" altLang="en-US" sz="2800" dirty="0"/>
                    </a:p>
                  </a:txBody>
                  <a:tcPr/>
                </a:tc>
                <a:tc>
                  <a:txBody>
                    <a:bodyPr/>
                    <a:lstStyle/>
                    <a:p>
                      <a:pPr algn="ctr"/>
                      <a:r>
                        <a:rPr kumimoji="1" lang="ja-JP" altLang="en-US" sz="2800" dirty="0" smtClean="0"/>
                        <a:t>③</a:t>
                      </a:r>
                      <a:endParaRPr kumimoji="1" lang="ja-JP" altLang="en-US" sz="2800" dirty="0"/>
                    </a:p>
                  </a:txBody>
                  <a:tcPr/>
                </a:tc>
              </a:tr>
              <a:tr h="370840">
                <a:tc>
                  <a:txBody>
                    <a:bodyPr/>
                    <a:lstStyle/>
                    <a:p>
                      <a:r>
                        <a:rPr kumimoji="1" lang="ja-JP" altLang="en-US" sz="2800" dirty="0" smtClean="0"/>
                        <a:t>無音</a:t>
                      </a:r>
                      <a:endParaRPr kumimoji="1" lang="ja-JP" altLang="en-US" sz="2800" dirty="0"/>
                    </a:p>
                  </a:txBody>
                  <a:tcPr/>
                </a:tc>
                <a:tc>
                  <a:txBody>
                    <a:bodyPr/>
                    <a:lstStyle/>
                    <a:p>
                      <a:endParaRPr kumimoji="1" lang="ja-JP" altLang="en-US" sz="2800" dirty="0"/>
                    </a:p>
                  </a:txBody>
                  <a:tcPr/>
                </a:tc>
                <a:tc>
                  <a:txBody>
                    <a:bodyPr/>
                    <a:lstStyle/>
                    <a:p>
                      <a:endParaRPr kumimoji="1" lang="ja-JP" altLang="en-US" sz="2800"/>
                    </a:p>
                  </a:txBody>
                  <a:tcPr/>
                </a:tc>
                <a:tc>
                  <a:txBody>
                    <a:bodyPr/>
                    <a:lstStyle/>
                    <a:p>
                      <a:endParaRPr kumimoji="1" lang="ja-JP" altLang="en-US" sz="2800"/>
                    </a:p>
                  </a:txBody>
                  <a:tcPr/>
                </a:tc>
              </a:tr>
              <a:tr h="370840">
                <a:tc>
                  <a:txBody>
                    <a:bodyPr/>
                    <a:lstStyle/>
                    <a:p>
                      <a:r>
                        <a:rPr kumimoji="1" lang="ja-JP" altLang="en-US" sz="2800" dirty="0" smtClean="0"/>
                        <a:t>ピンクノイズ</a:t>
                      </a:r>
                      <a:endParaRPr kumimoji="1" lang="ja-JP" altLang="en-US" sz="2800" dirty="0"/>
                    </a:p>
                  </a:txBody>
                  <a:tcPr/>
                </a:tc>
                <a:tc>
                  <a:txBody>
                    <a:bodyPr/>
                    <a:lstStyle/>
                    <a:p>
                      <a:r>
                        <a:rPr kumimoji="1" lang="ja-JP" altLang="en-US" sz="2800" dirty="0" smtClean="0"/>
                        <a:t>○</a:t>
                      </a:r>
                      <a:endParaRPr kumimoji="1" lang="ja-JP" altLang="en-US" sz="2800" dirty="0"/>
                    </a:p>
                  </a:txBody>
                  <a:tcPr/>
                </a:tc>
                <a:tc>
                  <a:txBody>
                    <a:bodyPr/>
                    <a:lstStyle/>
                    <a:p>
                      <a:endParaRPr kumimoji="1" lang="ja-JP" altLang="en-US" sz="2800" dirty="0"/>
                    </a:p>
                  </a:txBody>
                  <a:tcPr/>
                </a:tc>
                <a:tc>
                  <a:txBody>
                    <a:bodyPr/>
                    <a:lstStyle/>
                    <a:p>
                      <a:r>
                        <a:rPr kumimoji="1" lang="ja-JP" altLang="en-US" sz="2800" dirty="0" smtClean="0"/>
                        <a:t>○</a:t>
                      </a:r>
                      <a:endParaRPr kumimoji="1" lang="ja-JP" altLang="en-US" sz="2800" dirty="0"/>
                    </a:p>
                  </a:txBody>
                  <a:tcPr/>
                </a:tc>
              </a:tr>
              <a:tr h="370840">
                <a:tc>
                  <a:txBody>
                    <a:bodyPr/>
                    <a:lstStyle/>
                    <a:p>
                      <a:r>
                        <a:rPr kumimoji="1" lang="ja-JP" altLang="en-US" sz="2800" dirty="0" smtClean="0"/>
                        <a:t>雑踏音</a:t>
                      </a:r>
                      <a:endParaRPr kumimoji="1" lang="ja-JP" altLang="en-US" sz="2800" dirty="0"/>
                    </a:p>
                  </a:txBody>
                  <a:tcPr/>
                </a:tc>
                <a:tc>
                  <a:txBody>
                    <a:bodyPr/>
                    <a:lstStyle/>
                    <a:p>
                      <a:r>
                        <a:rPr kumimoji="1" lang="ja-JP" altLang="en-US" sz="2800" dirty="0" smtClean="0"/>
                        <a:t>◎</a:t>
                      </a:r>
                      <a:endParaRPr kumimoji="1" lang="ja-JP" altLang="en-US" sz="2800" dirty="0"/>
                    </a:p>
                  </a:txBody>
                  <a:tcPr/>
                </a:tc>
                <a:tc>
                  <a:txBody>
                    <a:bodyPr/>
                    <a:lstStyle/>
                    <a:p>
                      <a:r>
                        <a:rPr kumimoji="1" lang="ja-JP" altLang="en-US" sz="2800" dirty="0" smtClean="0"/>
                        <a:t>○</a:t>
                      </a:r>
                      <a:endParaRPr kumimoji="1" lang="ja-JP" altLang="en-US" sz="2800" dirty="0"/>
                    </a:p>
                  </a:txBody>
                  <a:tcPr/>
                </a:tc>
                <a:tc>
                  <a:txBody>
                    <a:bodyPr/>
                    <a:lstStyle/>
                    <a:p>
                      <a:r>
                        <a:rPr kumimoji="1" lang="ja-JP" altLang="en-US" sz="2800" dirty="0" smtClean="0"/>
                        <a:t>○</a:t>
                      </a:r>
                      <a:endParaRPr kumimoji="1" lang="ja-JP" altLang="en-US" sz="2800" dirty="0"/>
                    </a:p>
                  </a:txBody>
                  <a:tcPr/>
                </a:tc>
              </a:tr>
              <a:tr h="370840">
                <a:tc>
                  <a:txBody>
                    <a:bodyPr/>
                    <a:lstStyle/>
                    <a:p>
                      <a:r>
                        <a:rPr kumimoji="1" lang="ja-JP" altLang="en-US" sz="2800" dirty="0" smtClean="0"/>
                        <a:t>雨</a:t>
                      </a:r>
                      <a:endParaRPr kumimoji="1" lang="ja-JP" altLang="en-US" sz="2800" dirty="0"/>
                    </a:p>
                  </a:txBody>
                  <a:tcPr/>
                </a:tc>
                <a:tc>
                  <a:txBody>
                    <a:bodyPr/>
                    <a:lstStyle/>
                    <a:p>
                      <a:endParaRPr kumimoji="1" lang="ja-JP" altLang="en-US" sz="2800" dirty="0"/>
                    </a:p>
                  </a:txBody>
                  <a:tcPr/>
                </a:tc>
                <a:tc>
                  <a:txBody>
                    <a:bodyPr/>
                    <a:lstStyle/>
                    <a:p>
                      <a:endParaRPr kumimoji="1" lang="ja-JP" altLang="en-US" sz="2800" dirty="0"/>
                    </a:p>
                  </a:txBody>
                  <a:tcPr/>
                </a:tc>
                <a:tc>
                  <a:txBody>
                    <a:bodyPr/>
                    <a:lstStyle/>
                    <a:p>
                      <a:r>
                        <a:rPr kumimoji="1" lang="ja-JP" altLang="en-US" sz="2800" dirty="0" smtClean="0"/>
                        <a:t>○</a:t>
                      </a:r>
                      <a:endParaRPr kumimoji="1" lang="ja-JP" altLang="en-US" sz="2800" dirty="0"/>
                    </a:p>
                  </a:txBody>
                  <a:tcPr/>
                </a:tc>
              </a:tr>
              <a:tr h="370840">
                <a:tc>
                  <a:txBody>
                    <a:bodyPr/>
                    <a:lstStyle/>
                    <a:p>
                      <a:r>
                        <a:rPr kumimoji="1" lang="ja-JP" altLang="en-US" sz="2800" dirty="0" smtClean="0"/>
                        <a:t>音楽１</a:t>
                      </a:r>
                      <a:endParaRPr kumimoji="1" lang="ja-JP" altLang="en-US" sz="2800" dirty="0"/>
                    </a:p>
                  </a:txBody>
                  <a:tcPr/>
                </a:tc>
                <a:tc>
                  <a:txBody>
                    <a:bodyPr/>
                    <a:lstStyle/>
                    <a:p>
                      <a:r>
                        <a:rPr kumimoji="1" lang="ja-JP" altLang="en-US" sz="2800" dirty="0" smtClean="0"/>
                        <a:t>○</a:t>
                      </a:r>
                      <a:endParaRPr kumimoji="1" lang="ja-JP" altLang="en-US" sz="2800" dirty="0"/>
                    </a:p>
                  </a:txBody>
                  <a:tcPr/>
                </a:tc>
                <a:tc>
                  <a:txBody>
                    <a:bodyPr/>
                    <a:lstStyle/>
                    <a:p>
                      <a:r>
                        <a:rPr kumimoji="1" lang="ja-JP" altLang="en-US" sz="2800" dirty="0" smtClean="0"/>
                        <a:t>◎</a:t>
                      </a:r>
                      <a:endParaRPr kumimoji="1" lang="ja-JP" altLang="en-US" sz="2800" dirty="0"/>
                    </a:p>
                  </a:txBody>
                  <a:tcPr/>
                </a:tc>
                <a:tc>
                  <a:txBody>
                    <a:bodyPr/>
                    <a:lstStyle/>
                    <a:p>
                      <a:r>
                        <a:rPr kumimoji="1" lang="ja-JP" altLang="en-US" sz="2800" dirty="0" smtClean="0"/>
                        <a:t>○</a:t>
                      </a:r>
                      <a:endParaRPr kumimoji="1" lang="ja-JP" altLang="en-US" sz="2800" dirty="0"/>
                    </a:p>
                  </a:txBody>
                  <a:tcPr/>
                </a:tc>
              </a:tr>
              <a:tr h="370840">
                <a:tc>
                  <a:txBody>
                    <a:bodyPr/>
                    <a:lstStyle/>
                    <a:p>
                      <a:r>
                        <a:rPr kumimoji="1" lang="ja-JP" altLang="en-US" sz="2800" dirty="0" smtClean="0"/>
                        <a:t>音楽２</a:t>
                      </a:r>
                      <a:endParaRPr kumimoji="1" lang="ja-JP" altLang="en-US" sz="2800" dirty="0"/>
                    </a:p>
                  </a:txBody>
                  <a:tcPr/>
                </a:tc>
                <a:tc>
                  <a:txBody>
                    <a:bodyPr/>
                    <a:lstStyle/>
                    <a:p>
                      <a:r>
                        <a:rPr kumimoji="1" lang="ja-JP" altLang="en-US" sz="2800" dirty="0" smtClean="0"/>
                        <a:t>◎</a:t>
                      </a:r>
                      <a:endParaRPr kumimoji="1" lang="ja-JP" altLang="en-US" sz="2800" dirty="0"/>
                    </a:p>
                  </a:txBody>
                  <a:tcPr/>
                </a:tc>
                <a:tc>
                  <a:txBody>
                    <a:bodyPr/>
                    <a:lstStyle/>
                    <a:p>
                      <a:r>
                        <a:rPr kumimoji="1" lang="ja-JP" altLang="en-US" sz="2800" dirty="0" smtClean="0"/>
                        <a:t>◎</a:t>
                      </a:r>
                      <a:endParaRPr kumimoji="1" lang="ja-JP" altLang="en-US" sz="2800" dirty="0"/>
                    </a:p>
                  </a:txBody>
                  <a:tcPr/>
                </a:tc>
                <a:tc>
                  <a:txBody>
                    <a:bodyPr/>
                    <a:lstStyle/>
                    <a:p>
                      <a:r>
                        <a:rPr kumimoji="1" lang="ja-JP" altLang="en-US" sz="2800" dirty="0" smtClean="0"/>
                        <a:t>○</a:t>
                      </a:r>
                      <a:endParaRPr kumimoji="1" lang="ja-JP" altLang="en-US" sz="2800" dirty="0"/>
                    </a:p>
                  </a:txBody>
                  <a:tcPr/>
                </a:tc>
              </a:tr>
            </a:tbl>
          </a:graphicData>
        </a:graphic>
      </p:graphicFrame>
      <p:sp>
        <p:nvSpPr>
          <p:cNvPr id="7" name="テキスト ボックス 6"/>
          <p:cNvSpPr txBox="1"/>
          <p:nvPr/>
        </p:nvSpPr>
        <p:spPr>
          <a:xfrm>
            <a:off x="250824" y="5168592"/>
            <a:ext cx="3584636" cy="1384995"/>
          </a:xfrm>
          <a:prstGeom prst="rect">
            <a:avLst/>
          </a:prstGeom>
          <a:solidFill>
            <a:schemeClr val="bg1"/>
          </a:solidFill>
        </p:spPr>
        <p:txBody>
          <a:bodyPr wrap="none" rtlCol="0">
            <a:spAutoFit/>
          </a:bodyPr>
          <a:lstStyle/>
          <a:p>
            <a:r>
              <a:rPr lang="ja-JP" altLang="en-US" sz="2800" b="1" dirty="0" smtClean="0"/>
              <a:t>①雑音</a:t>
            </a:r>
            <a:r>
              <a:rPr lang="ja-JP" altLang="en-US" sz="2400" b="1" dirty="0" smtClean="0"/>
              <a:t>が</a:t>
            </a:r>
            <a:r>
              <a:rPr lang="ja-JP" altLang="en-US" sz="2800" b="1" dirty="0" smtClean="0"/>
              <a:t>消えるか</a:t>
            </a:r>
            <a:endParaRPr lang="en-US" altLang="ja-JP" sz="2800" b="1" dirty="0" smtClean="0"/>
          </a:p>
          <a:p>
            <a:r>
              <a:rPr lang="ja-JP" altLang="en-US" sz="2800" b="1" dirty="0" smtClean="0"/>
              <a:t>②マスキング音</a:t>
            </a:r>
            <a:r>
              <a:rPr lang="ja-JP" altLang="en-US" sz="2400" b="1" dirty="0" smtClean="0"/>
              <a:t>の</a:t>
            </a:r>
            <a:r>
              <a:rPr lang="ja-JP" altLang="en-US" sz="2800" b="1" dirty="0" smtClean="0"/>
              <a:t>不快</a:t>
            </a:r>
            <a:endParaRPr lang="en-US" altLang="ja-JP" sz="2800" b="1" dirty="0" smtClean="0"/>
          </a:p>
          <a:p>
            <a:r>
              <a:rPr lang="ja-JP" altLang="en-US" sz="2800" b="1" dirty="0" smtClean="0"/>
              <a:t>③作業効率</a:t>
            </a:r>
            <a:endParaRPr kumimoji="1" lang="ja-JP" altLang="en-US" sz="2800" b="1" dirty="0"/>
          </a:p>
        </p:txBody>
      </p:sp>
      <p:sp>
        <p:nvSpPr>
          <p:cNvPr id="8" name="四角形吹き出し 7"/>
          <p:cNvSpPr/>
          <p:nvPr/>
        </p:nvSpPr>
        <p:spPr>
          <a:xfrm>
            <a:off x="4355976" y="1268760"/>
            <a:ext cx="4680520" cy="4996322"/>
          </a:xfrm>
          <a:prstGeom prst="wedgeRectCallout">
            <a:avLst>
              <a:gd name="adj1" fmla="val -53262"/>
              <a:gd name="adj2" fmla="val 17495"/>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ctr">
              <a:buFont typeface="Wingdings" panose="05000000000000000000" pitchFamily="2" charset="2"/>
              <a:buChar char="ü"/>
            </a:pPr>
            <a:r>
              <a:rPr kumimoji="1" lang="ja-JP" altLang="en-US" sz="2800" dirty="0" smtClean="0">
                <a:solidFill>
                  <a:schemeClr val="tx1"/>
                </a:solidFill>
              </a:rPr>
              <a:t>暫定的に雑踏音と</a:t>
            </a:r>
            <a:r>
              <a:rPr kumimoji="1" lang="ja-JP" altLang="en-US" sz="2800" dirty="0" smtClean="0">
                <a:solidFill>
                  <a:schemeClr val="tx1"/>
                </a:solidFill>
              </a:rPr>
              <a:t>音楽が</a:t>
            </a:r>
            <a:endParaRPr kumimoji="1" lang="en-US" altLang="ja-JP" sz="2800" dirty="0" smtClean="0">
              <a:solidFill>
                <a:schemeClr val="tx1"/>
              </a:solidFill>
            </a:endParaRPr>
          </a:p>
          <a:p>
            <a:pPr algn="ctr"/>
            <a:r>
              <a:rPr kumimoji="1" lang="ja-JP" altLang="en-US" sz="2800" dirty="0" smtClean="0">
                <a:solidFill>
                  <a:schemeClr val="tx1"/>
                </a:solidFill>
              </a:rPr>
              <a:t>マスキング音</a:t>
            </a:r>
            <a:r>
              <a:rPr kumimoji="1" lang="ja-JP" altLang="en-US" sz="2800" dirty="0" smtClean="0">
                <a:solidFill>
                  <a:schemeClr val="tx1"/>
                </a:solidFill>
              </a:rPr>
              <a:t>として</a:t>
            </a:r>
            <a:r>
              <a:rPr kumimoji="1" lang="ja-JP" altLang="en-US" sz="2800" dirty="0" smtClean="0">
                <a:solidFill>
                  <a:schemeClr val="tx1"/>
                </a:solidFill>
              </a:rPr>
              <a:t>よい</a:t>
            </a:r>
            <a:endParaRPr kumimoji="1" lang="en-US" altLang="ja-JP" sz="2800" dirty="0" smtClean="0">
              <a:solidFill>
                <a:schemeClr val="tx1"/>
              </a:solidFill>
            </a:endParaRPr>
          </a:p>
          <a:p>
            <a:pPr algn="ctr"/>
            <a:endParaRPr lang="en-US" altLang="ja-JP" sz="2800" dirty="0">
              <a:solidFill>
                <a:schemeClr val="tx1"/>
              </a:solidFill>
            </a:endParaRPr>
          </a:p>
          <a:p>
            <a:pPr algn="ctr"/>
            <a:endParaRPr kumimoji="1" lang="en-US" altLang="ja-JP" sz="2800" dirty="0" smtClean="0">
              <a:solidFill>
                <a:schemeClr val="tx1"/>
              </a:solidFill>
            </a:endParaRPr>
          </a:p>
          <a:p>
            <a:pPr algn="ctr"/>
            <a:r>
              <a:rPr kumimoji="1" lang="ja-JP" altLang="en-US" sz="3200" b="1" u="sng" dirty="0" smtClean="0">
                <a:solidFill>
                  <a:schemeClr val="tx1"/>
                </a:solidFill>
              </a:rPr>
              <a:t>伊藤の願望</a:t>
            </a:r>
            <a:endParaRPr kumimoji="1" lang="en-US" altLang="ja-JP" sz="2800" b="1" u="sng" dirty="0" smtClean="0">
              <a:solidFill>
                <a:schemeClr val="tx1"/>
              </a:solidFill>
            </a:endParaRPr>
          </a:p>
          <a:p>
            <a:pPr algn="ctr"/>
            <a:r>
              <a:rPr lang="ja-JP" altLang="en-US" sz="2800" dirty="0">
                <a:solidFill>
                  <a:schemeClr val="tx1"/>
                </a:solidFill>
              </a:rPr>
              <a:t>利用者</a:t>
            </a:r>
            <a:r>
              <a:rPr lang="ja-JP" altLang="en-US" sz="2800" dirty="0" smtClean="0">
                <a:solidFill>
                  <a:schemeClr val="tx1"/>
                </a:solidFill>
              </a:rPr>
              <a:t>の作業環境に応じて</a:t>
            </a:r>
            <a:endParaRPr lang="en-US" altLang="ja-JP" sz="2800" dirty="0" smtClean="0">
              <a:solidFill>
                <a:schemeClr val="tx1"/>
              </a:solidFill>
            </a:endParaRPr>
          </a:p>
          <a:p>
            <a:pPr algn="ctr"/>
            <a:r>
              <a:rPr kumimoji="1" lang="ja-JP" altLang="en-US" sz="2800" dirty="0">
                <a:solidFill>
                  <a:schemeClr val="tx1"/>
                </a:solidFill>
              </a:rPr>
              <a:t>適切</a:t>
            </a:r>
            <a:r>
              <a:rPr kumimoji="1" lang="ja-JP" altLang="en-US" sz="2800" dirty="0" smtClean="0">
                <a:solidFill>
                  <a:schemeClr val="tx1"/>
                </a:solidFill>
              </a:rPr>
              <a:t>なマスキング音の提供</a:t>
            </a:r>
            <a:endParaRPr kumimoji="1" lang="en-US" altLang="ja-JP" sz="2800" dirty="0" smtClean="0">
              <a:solidFill>
                <a:schemeClr val="tx1"/>
              </a:solidFill>
            </a:endParaRPr>
          </a:p>
        </p:txBody>
      </p:sp>
    </p:spTree>
    <p:extLst>
      <p:ext uri="{BB962C8B-B14F-4D97-AF65-F5344CB8AC3E}">
        <p14:creationId xmlns:p14="http://schemas.microsoft.com/office/powerpoint/2010/main" val="34861568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タイトル 1"/>
          <p:cNvSpPr>
            <a:spLocks noGrp="1"/>
          </p:cNvSpPr>
          <p:nvPr>
            <p:ph type="title"/>
          </p:nvPr>
        </p:nvSpPr>
        <p:spPr/>
        <p:txBody>
          <a:bodyPr/>
          <a:lstStyle/>
          <a:p>
            <a:r>
              <a:rPr lang="ja-JP" altLang="en-US" dirty="0" smtClean="0"/>
              <a:t>こんな経験ありませんか・・・？</a:t>
            </a:r>
          </a:p>
        </p:txBody>
      </p:sp>
      <p:sp>
        <p:nvSpPr>
          <p:cNvPr id="3" name="コンテンツ プレースホルダ 2"/>
          <p:cNvSpPr>
            <a:spLocks noGrp="1"/>
          </p:cNvSpPr>
          <p:nvPr>
            <p:ph idx="13"/>
          </p:nvPr>
        </p:nvSpPr>
        <p:spPr>
          <a:xfrm>
            <a:off x="395288" y="2276475"/>
            <a:ext cx="3889375" cy="3673475"/>
          </a:xfrm>
        </p:spPr>
        <p:txBody>
          <a:bodyPr/>
          <a:lstStyle/>
          <a:p>
            <a:pPr>
              <a:defRPr/>
            </a:pPr>
            <a:r>
              <a:rPr lang="ja-JP" altLang="en-US" sz="2800" dirty="0" smtClean="0"/>
              <a:t>近く</a:t>
            </a:r>
            <a:r>
              <a:rPr lang="ja-JP" altLang="en-US" sz="2400" dirty="0" smtClean="0"/>
              <a:t>の</a:t>
            </a:r>
            <a:r>
              <a:rPr lang="ja-JP" altLang="en-US" sz="2800" dirty="0" smtClean="0"/>
              <a:t>席</a:t>
            </a:r>
            <a:r>
              <a:rPr lang="ja-JP" altLang="en-US" sz="2400" dirty="0" smtClean="0"/>
              <a:t>の</a:t>
            </a:r>
            <a:r>
              <a:rPr lang="ja-JP" altLang="en-US" sz="2800" dirty="0" smtClean="0"/>
              <a:t>人</a:t>
            </a:r>
            <a:r>
              <a:rPr lang="ja-JP" altLang="en-US" sz="2400" dirty="0" smtClean="0"/>
              <a:t>が</a:t>
            </a:r>
            <a:r>
              <a:rPr lang="ja-JP" altLang="en-US" sz="3200" dirty="0" smtClean="0"/>
              <a:t>イビキ</a:t>
            </a:r>
            <a:r>
              <a:rPr lang="ja-JP" altLang="en-US" sz="2400" dirty="0" smtClean="0"/>
              <a:t>を</a:t>
            </a:r>
            <a:r>
              <a:rPr lang="ja-JP" altLang="en-US" sz="2800" dirty="0" smtClean="0"/>
              <a:t>かいて寝ている</a:t>
            </a:r>
            <a:endParaRPr lang="ja-JP" altLang="en-US" sz="2800" dirty="0"/>
          </a:p>
        </p:txBody>
      </p:sp>
      <p:sp>
        <p:nvSpPr>
          <p:cNvPr id="14340" name="テキスト プレースホルダ 3"/>
          <p:cNvSpPr>
            <a:spLocks noGrp="1"/>
          </p:cNvSpPr>
          <p:nvPr>
            <p:ph type="body" idx="1"/>
          </p:nvPr>
        </p:nvSpPr>
        <p:spPr>
          <a:xfrm>
            <a:off x="250825" y="1484313"/>
            <a:ext cx="4176713" cy="504825"/>
          </a:xfrm>
        </p:spPr>
        <p:txBody>
          <a:bodyPr>
            <a:noAutofit/>
          </a:bodyPr>
          <a:lstStyle/>
          <a:p>
            <a:pPr algn="l"/>
            <a:r>
              <a:rPr lang="ja-JP" altLang="en-US" sz="2800" b="0" dirty="0" smtClean="0">
                <a:solidFill>
                  <a:schemeClr val="tx1"/>
                </a:solidFill>
              </a:rPr>
              <a:t>カフェ</a:t>
            </a:r>
            <a:r>
              <a:rPr lang="ja-JP" altLang="en-US" sz="2400" b="0" dirty="0" smtClean="0">
                <a:solidFill>
                  <a:schemeClr val="tx1"/>
                </a:solidFill>
              </a:rPr>
              <a:t>で</a:t>
            </a:r>
            <a:r>
              <a:rPr lang="ja-JP" altLang="en-US" sz="2800" b="0" dirty="0" smtClean="0">
                <a:solidFill>
                  <a:schemeClr val="tx1"/>
                </a:solidFill>
              </a:rPr>
              <a:t>勉強中・・・</a:t>
            </a:r>
          </a:p>
        </p:txBody>
      </p:sp>
      <p:sp>
        <p:nvSpPr>
          <p:cNvPr id="8" name="コンテンツ プレースホルダ 7"/>
          <p:cNvSpPr>
            <a:spLocks noGrp="1"/>
          </p:cNvSpPr>
          <p:nvPr>
            <p:ph idx="24"/>
          </p:nvPr>
        </p:nvSpPr>
        <p:spPr>
          <a:xfrm>
            <a:off x="4822825" y="2276475"/>
            <a:ext cx="3889375" cy="3673475"/>
          </a:xfrm>
        </p:spPr>
        <p:txBody>
          <a:bodyPr/>
          <a:lstStyle/>
          <a:p>
            <a:pPr>
              <a:defRPr/>
            </a:pPr>
            <a:r>
              <a:rPr lang="ja-JP" altLang="en-US" sz="2800" dirty="0"/>
              <a:t>車</a:t>
            </a:r>
            <a:r>
              <a:rPr lang="ja-JP" altLang="en-US" sz="2800" dirty="0" smtClean="0"/>
              <a:t>内</a:t>
            </a:r>
            <a:r>
              <a:rPr lang="ja-JP" altLang="en-US" sz="2400" dirty="0" smtClean="0"/>
              <a:t>に</a:t>
            </a:r>
            <a:r>
              <a:rPr lang="ja-JP" altLang="en-US" sz="2800" dirty="0" smtClean="0"/>
              <a:t>響</a:t>
            </a:r>
            <a:r>
              <a:rPr lang="ja-JP" altLang="en-US" sz="2400" dirty="0" smtClean="0"/>
              <a:t>き</a:t>
            </a:r>
            <a:r>
              <a:rPr lang="ja-JP" altLang="en-US" sz="2800" dirty="0" smtClean="0"/>
              <a:t>渡</a:t>
            </a:r>
            <a:r>
              <a:rPr lang="ja-JP" altLang="en-US" sz="2400" dirty="0" smtClean="0"/>
              <a:t>る</a:t>
            </a:r>
            <a:r>
              <a:rPr lang="ja-JP" altLang="en-US" sz="3200" dirty="0" smtClean="0"/>
              <a:t>イビキ</a:t>
            </a:r>
            <a:endParaRPr lang="ja-JP" altLang="en-US" sz="3200" dirty="0"/>
          </a:p>
        </p:txBody>
      </p:sp>
      <p:sp>
        <p:nvSpPr>
          <p:cNvPr id="14345" name="テキスト プレースホルダ 8"/>
          <p:cNvSpPr>
            <a:spLocks noGrp="1"/>
          </p:cNvSpPr>
          <p:nvPr>
            <p:ph type="body" idx="25"/>
          </p:nvPr>
        </p:nvSpPr>
        <p:spPr>
          <a:xfrm>
            <a:off x="4679950" y="1484313"/>
            <a:ext cx="4176713" cy="504825"/>
          </a:xfrm>
        </p:spPr>
        <p:txBody>
          <a:bodyPr>
            <a:noAutofit/>
          </a:bodyPr>
          <a:lstStyle/>
          <a:p>
            <a:pPr algn="l"/>
            <a:r>
              <a:rPr lang="ja-JP" altLang="en-US" sz="2800" b="0" dirty="0" smtClean="0">
                <a:solidFill>
                  <a:schemeClr val="tx1"/>
                </a:solidFill>
              </a:rPr>
              <a:t>電車</a:t>
            </a:r>
            <a:r>
              <a:rPr lang="ja-JP" altLang="en-US" sz="2400" b="0" dirty="0" smtClean="0">
                <a:solidFill>
                  <a:schemeClr val="tx1"/>
                </a:solidFill>
              </a:rPr>
              <a:t>に</a:t>
            </a:r>
            <a:r>
              <a:rPr lang="ja-JP" altLang="en-US" sz="2800" b="0" dirty="0" smtClean="0">
                <a:solidFill>
                  <a:schemeClr val="tx1"/>
                </a:solidFill>
              </a:rPr>
              <a:t>乗っているとき・・・</a:t>
            </a:r>
          </a:p>
        </p:txBody>
      </p:sp>
      <p:sp>
        <p:nvSpPr>
          <p:cNvPr id="14346" name="テキスト ボックス 6"/>
          <p:cNvSpPr txBox="1">
            <a:spLocks noChangeArrowheads="1"/>
          </p:cNvSpPr>
          <p:nvPr/>
        </p:nvSpPr>
        <p:spPr bwMode="auto">
          <a:xfrm>
            <a:off x="250825" y="116632"/>
            <a:ext cx="720725" cy="646113"/>
          </a:xfrm>
          <a:prstGeom prst="rect">
            <a:avLst/>
          </a:prstGeom>
          <a:noFill/>
          <a:ln w="9525">
            <a:noFill/>
            <a:miter lim="800000"/>
            <a:headEnd/>
            <a:tailEnd/>
          </a:ln>
        </p:spPr>
        <p:txBody>
          <a:bodyPr>
            <a:spAutoFit/>
          </a:bodyPr>
          <a:lstStyle/>
          <a:p>
            <a:pPr algn="ctr"/>
            <a:r>
              <a:rPr lang="en-US" altLang="ja-JP" sz="3600" dirty="0">
                <a:solidFill>
                  <a:schemeClr val="bg1"/>
                </a:solidFill>
              </a:rPr>
              <a:t>1</a:t>
            </a:r>
            <a:endParaRPr lang="ja-JP" altLang="en-US" sz="3600" dirty="0">
              <a:solidFill>
                <a:schemeClr val="bg1"/>
              </a:solidFill>
            </a:endParaRPr>
          </a:p>
        </p:txBody>
      </p:sp>
      <p:sp>
        <p:nvSpPr>
          <p:cNvPr id="2" name="スライド番号プレースホルダー 1"/>
          <p:cNvSpPr>
            <a:spLocks noGrp="1"/>
          </p:cNvSpPr>
          <p:nvPr>
            <p:ph type="sldNum" sz="quarter" idx="28"/>
          </p:nvPr>
        </p:nvSpPr>
        <p:spPr/>
        <p:txBody>
          <a:bodyPr/>
          <a:lstStyle/>
          <a:p>
            <a:pPr>
              <a:defRPr/>
            </a:pPr>
            <a:fld id="{C7250FAA-9AB7-4546-88B3-FED2AB77F875}" type="slidenum">
              <a:rPr lang="ja-JP" altLang="en-US" smtClean="0"/>
              <a:pPr>
                <a:defRPr/>
              </a:pPr>
              <a:t>4</a:t>
            </a:fld>
            <a:endParaRPr lang="ja-JP" altLang="en-US" dirty="0"/>
          </a:p>
        </p:txBody>
      </p:sp>
      <p:pic>
        <p:nvPicPr>
          <p:cNvPr id="9" name="図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5847" y="3812759"/>
            <a:ext cx="2159794" cy="2187132"/>
          </a:xfrm>
          <a:prstGeom prst="rect">
            <a:avLst/>
          </a:prstGeom>
        </p:spPr>
      </p:pic>
      <p:pic>
        <p:nvPicPr>
          <p:cNvPr id="10" name="図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8811" y="3812759"/>
            <a:ext cx="2143389" cy="2187132"/>
          </a:xfrm>
          <a:prstGeom prst="rect">
            <a:avLst/>
          </a:prstGeom>
        </p:spPr>
      </p:pic>
      <p:grpSp>
        <p:nvGrpSpPr>
          <p:cNvPr id="7" name="グループ化 6"/>
          <p:cNvGrpSpPr/>
          <p:nvPr/>
        </p:nvGrpSpPr>
        <p:grpSpPr>
          <a:xfrm>
            <a:off x="19844" y="3429000"/>
            <a:ext cx="9124156" cy="3407725"/>
            <a:chOff x="19844" y="3429000"/>
            <a:chExt cx="9124156" cy="3407725"/>
          </a:xfrm>
        </p:grpSpPr>
        <p:sp>
          <p:nvSpPr>
            <p:cNvPr id="5" name="角丸四角形 4"/>
            <p:cNvSpPr/>
            <p:nvPr/>
          </p:nvSpPr>
          <p:spPr>
            <a:xfrm>
              <a:off x="19844" y="3429000"/>
              <a:ext cx="9124156" cy="3407725"/>
            </a:xfrm>
            <a:prstGeom prst="round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388" y="3696125"/>
              <a:ext cx="2873474" cy="2873474"/>
            </a:xfrm>
            <a:prstGeom prst="rect">
              <a:avLst/>
            </a:prstGeom>
          </p:spPr>
        </p:pic>
        <p:sp>
          <p:nvSpPr>
            <p:cNvPr id="6" name="雲形吹き出し 5"/>
            <p:cNvSpPr/>
            <p:nvPr/>
          </p:nvSpPr>
          <p:spPr>
            <a:xfrm>
              <a:off x="3676212" y="3672695"/>
              <a:ext cx="5226356" cy="2564592"/>
            </a:xfrm>
            <a:prstGeom prst="cloudCallout">
              <a:avLst>
                <a:gd name="adj1" fmla="val -57439"/>
                <a:gd name="adj2" fmla="val 46396"/>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tx1"/>
                  </a:solidFill>
                </a:rPr>
                <a:t>この</a:t>
              </a:r>
              <a:r>
                <a:rPr kumimoji="1" lang="ja-JP" altLang="en-US" sz="3200" dirty="0" smtClean="0">
                  <a:solidFill>
                    <a:schemeClr val="tx1"/>
                  </a:solidFill>
                </a:rPr>
                <a:t>イビキ</a:t>
              </a:r>
              <a:r>
                <a:rPr lang="ja-JP" altLang="en-US" sz="2800" dirty="0" smtClean="0">
                  <a:solidFill>
                    <a:schemeClr val="tx1"/>
                  </a:solidFill>
                </a:rPr>
                <a:t>どうにか</a:t>
              </a:r>
              <a:endParaRPr lang="en-US" altLang="ja-JP" sz="2800" dirty="0" smtClean="0">
                <a:solidFill>
                  <a:schemeClr val="tx1"/>
                </a:solidFill>
              </a:endParaRPr>
            </a:p>
            <a:p>
              <a:pPr algn="ctr"/>
              <a:r>
                <a:rPr lang="ja-JP" altLang="en-US" sz="2800" dirty="0" smtClean="0">
                  <a:solidFill>
                    <a:schemeClr val="tx1"/>
                  </a:solidFill>
                </a:rPr>
                <a:t>ならんのかね・・・</a:t>
              </a:r>
              <a:endParaRPr kumimoji="1" lang="ja-JP" altLang="en-US" sz="2800" dirty="0">
                <a:solidFill>
                  <a:schemeClr val="tx1"/>
                </a:solidFill>
              </a:endParaRPr>
            </a:p>
          </p:txBody>
        </p:sp>
      </p:grpSp>
    </p:spTree>
    <p:extLst>
      <p:ext uri="{BB962C8B-B14F-4D97-AF65-F5344CB8AC3E}">
        <p14:creationId xmlns:p14="http://schemas.microsoft.com/office/powerpoint/2010/main" val="1185349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340">
                                            <p:txEl>
                                              <p:pRg st="0" end="0"/>
                                            </p:txEl>
                                          </p:spTgt>
                                        </p:tgtEl>
                                        <p:attrNameLst>
                                          <p:attrName>style.visibility</p:attrName>
                                        </p:attrNameLst>
                                      </p:cBhvr>
                                      <p:to>
                                        <p:strVal val="visible"/>
                                      </p:to>
                                    </p:set>
                                    <p:animEffect transition="in" filter="fade">
                                      <p:cBhvr>
                                        <p:cTn id="7" dur="500"/>
                                        <p:tgtEl>
                                          <p:spTgt spid="14340">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4345">
                                            <p:txEl>
                                              <p:pRg st="0" end="0"/>
                                            </p:txEl>
                                          </p:spTgt>
                                        </p:tgtEl>
                                        <p:attrNameLst>
                                          <p:attrName>style.visibility</p:attrName>
                                        </p:attrNameLst>
                                      </p:cBhvr>
                                      <p:to>
                                        <p:strVal val="visible"/>
                                      </p:to>
                                    </p:set>
                                    <p:animEffect transition="in" filter="fade">
                                      <p:cBhvr>
                                        <p:cTn id="19" dur="500"/>
                                        <p:tgtEl>
                                          <p:spTgt spid="14345">
                                            <p:txEl>
                                              <p:pRg st="0" end="0"/>
                                            </p:txEl>
                                          </p:spTgt>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500"/>
                                        <p:tgtEl>
                                          <p:spTgt spid="8">
                                            <p:txEl>
                                              <p:pRg st="0" end="0"/>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4340" grpId="0" build="p"/>
      <p:bldP spid="8" grpId="0" build="p"/>
      <p:bldP spid="1434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簡易的なイビキ対策</a:t>
            </a:r>
            <a:endParaRPr kumimoji="1" lang="ja-JP" altLang="en-US" dirty="0"/>
          </a:p>
        </p:txBody>
      </p:sp>
      <p:sp>
        <p:nvSpPr>
          <p:cNvPr id="3" name="コンテンツ プレースホルダー 2"/>
          <p:cNvSpPr>
            <a:spLocks noGrp="1"/>
          </p:cNvSpPr>
          <p:nvPr>
            <p:ph idx="1"/>
          </p:nvPr>
        </p:nvSpPr>
        <p:spPr/>
        <p:txBody>
          <a:bodyPr anchor="t"/>
          <a:lstStyle/>
          <a:p>
            <a:r>
              <a:rPr lang="ja-JP" altLang="en-US" sz="2800" dirty="0"/>
              <a:t>大音量</a:t>
            </a:r>
            <a:r>
              <a:rPr kumimoji="1" lang="ja-JP" altLang="en-US" sz="2400" dirty="0" smtClean="0"/>
              <a:t>で</a:t>
            </a:r>
            <a:r>
              <a:rPr kumimoji="1" lang="ja-JP" altLang="en-US" sz="2800" dirty="0" smtClean="0"/>
              <a:t>音楽</a:t>
            </a:r>
            <a:r>
              <a:rPr kumimoji="1" lang="ja-JP" altLang="en-US" sz="2400" dirty="0" smtClean="0"/>
              <a:t>を</a:t>
            </a:r>
            <a:r>
              <a:rPr kumimoji="1" lang="ja-JP" altLang="en-US" sz="2800" dirty="0" smtClean="0"/>
              <a:t>聴く → イビキ</a:t>
            </a:r>
            <a:r>
              <a:rPr kumimoji="1" lang="ja-JP" altLang="en-US" sz="2400" dirty="0" smtClean="0"/>
              <a:t>は</a:t>
            </a:r>
            <a:r>
              <a:rPr kumimoji="1" lang="ja-JP" altLang="en-US" sz="2800" dirty="0" smtClean="0"/>
              <a:t>消える</a:t>
            </a:r>
            <a:endParaRPr kumimoji="1" lang="en-US" altLang="ja-JP" sz="2800" dirty="0" smtClean="0"/>
          </a:p>
          <a:p>
            <a:endParaRPr lang="en-US" altLang="ja-JP" sz="2800" dirty="0"/>
          </a:p>
          <a:p>
            <a:endParaRPr kumimoji="1" lang="en-US" altLang="ja-JP" sz="2800" dirty="0" smtClean="0"/>
          </a:p>
          <a:p>
            <a:endParaRPr lang="en-US" altLang="ja-JP" sz="2800" dirty="0"/>
          </a:p>
          <a:p>
            <a:endParaRPr kumimoji="1" lang="en-US" altLang="ja-JP" sz="2800" dirty="0" smtClean="0"/>
          </a:p>
          <a:p>
            <a:endParaRPr lang="en-US" altLang="ja-JP" sz="2800" dirty="0"/>
          </a:p>
          <a:p>
            <a:endParaRPr kumimoji="1" lang="en-US" altLang="ja-JP" sz="2800" dirty="0" smtClean="0"/>
          </a:p>
          <a:p>
            <a:endParaRPr lang="en-US" altLang="ja-JP" sz="2800"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5</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a:solidFill>
                  <a:schemeClr val="bg1"/>
                </a:solidFill>
              </a:rPr>
              <a:t>1</a:t>
            </a:r>
            <a:endParaRPr lang="ja-JP" altLang="en-US" sz="3600">
              <a:solidFill>
                <a:schemeClr val="bg1"/>
              </a:solidFill>
            </a:endParaRPr>
          </a:p>
        </p:txBody>
      </p:sp>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11" y="2496915"/>
            <a:ext cx="3413667" cy="2799207"/>
          </a:xfrm>
          <a:prstGeom prst="rect">
            <a:avLst/>
          </a:prstGeom>
        </p:spPr>
      </p:pic>
      <p:sp>
        <p:nvSpPr>
          <p:cNvPr id="7" name="四角形吹き出し 6"/>
          <p:cNvSpPr/>
          <p:nvPr/>
        </p:nvSpPr>
        <p:spPr>
          <a:xfrm>
            <a:off x="4952430" y="2204864"/>
            <a:ext cx="3003946" cy="2880320"/>
          </a:xfrm>
          <a:prstGeom prst="wedgeRectCallout">
            <a:avLst>
              <a:gd name="adj1" fmla="val -68081"/>
              <a:gd name="adj2" fmla="val 30883"/>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en-US" altLang="ja-JP" sz="1000" dirty="0" smtClean="0">
              <a:solidFill>
                <a:schemeClr val="tx1"/>
              </a:solidFill>
            </a:endParaRPr>
          </a:p>
          <a:p>
            <a:r>
              <a:rPr kumimoji="1" lang="ja-JP" altLang="en-US" sz="3600" dirty="0" smtClean="0">
                <a:solidFill>
                  <a:schemeClr val="tx1"/>
                </a:solidFill>
              </a:rPr>
              <a:t> </a:t>
            </a:r>
            <a:r>
              <a:rPr kumimoji="1" lang="en-US" altLang="ja-JP" sz="3600" b="1" dirty="0" smtClean="0">
                <a:solidFill>
                  <a:schemeClr val="tx1"/>
                </a:solidFill>
              </a:rPr>
              <a:t>But…</a:t>
            </a:r>
            <a:endParaRPr kumimoji="1" lang="en-US" altLang="ja-JP" sz="2000" b="1" dirty="0" smtClean="0">
              <a:solidFill>
                <a:schemeClr val="tx1"/>
              </a:solidFill>
            </a:endParaRPr>
          </a:p>
          <a:p>
            <a:pPr marL="457200" indent="-457200">
              <a:lnSpc>
                <a:spcPct val="200000"/>
              </a:lnSpc>
              <a:buFont typeface="Arial" panose="020B0604020202020204" pitchFamily="34" charset="0"/>
              <a:buChar char="•"/>
            </a:pPr>
            <a:r>
              <a:rPr lang="ja-JP" altLang="en-US" sz="3200" dirty="0" smtClean="0">
                <a:solidFill>
                  <a:schemeClr val="tx1"/>
                </a:solidFill>
              </a:rPr>
              <a:t>耳</a:t>
            </a:r>
            <a:r>
              <a:rPr lang="ja-JP" altLang="en-US" sz="2800" dirty="0" smtClean="0">
                <a:solidFill>
                  <a:schemeClr val="tx1"/>
                </a:solidFill>
              </a:rPr>
              <a:t>が</a:t>
            </a:r>
            <a:r>
              <a:rPr lang="ja-JP" altLang="en-US" sz="3200" dirty="0" smtClean="0">
                <a:solidFill>
                  <a:schemeClr val="tx1"/>
                </a:solidFill>
              </a:rPr>
              <a:t>疲れる</a:t>
            </a:r>
            <a:endParaRPr lang="en-US" altLang="ja-JP" sz="3200" dirty="0" smtClean="0">
              <a:solidFill>
                <a:schemeClr val="tx1"/>
              </a:solidFill>
            </a:endParaRPr>
          </a:p>
          <a:p>
            <a:pPr marL="457200" indent="-457200">
              <a:buFont typeface="Arial" panose="020B0604020202020204" pitchFamily="34" charset="0"/>
              <a:buChar char="•"/>
            </a:pPr>
            <a:r>
              <a:rPr lang="ja-JP" altLang="en-US" sz="3200" dirty="0" smtClean="0">
                <a:solidFill>
                  <a:schemeClr val="tx1"/>
                </a:solidFill>
              </a:rPr>
              <a:t>難聴</a:t>
            </a:r>
            <a:r>
              <a:rPr lang="ja-JP" altLang="en-US" sz="2800" dirty="0" smtClean="0">
                <a:solidFill>
                  <a:schemeClr val="tx1"/>
                </a:solidFill>
              </a:rPr>
              <a:t>になる</a:t>
            </a:r>
            <a:endParaRPr kumimoji="1" lang="ja-JP" altLang="en-US" sz="2800" dirty="0">
              <a:solidFill>
                <a:schemeClr val="tx1"/>
              </a:solidFill>
            </a:endParaRPr>
          </a:p>
        </p:txBody>
      </p:sp>
      <p:sp>
        <p:nvSpPr>
          <p:cNvPr id="8" name="フレーム 7"/>
          <p:cNvSpPr/>
          <p:nvPr/>
        </p:nvSpPr>
        <p:spPr>
          <a:xfrm>
            <a:off x="468313" y="5264832"/>
            <a:ext cx="7866930" cy="936104"/>
          </a:xfrm>
          <a:prstGeom prst="frame">
            <a:avLst/>
          </a:prstGeom>
          <a:noFill/>
          <a:ln w="381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smtClean="0">
                <a:solidFill>
                  <a:schemeClr val="tx1"/>
                </a:solidFill>
              </a:rPr>
              <a:t>音圧</a:t>
            </a:r>
            <a:r>
              <a:rPr kumimoji="1" lang="ja-JP" altLang="en-US" sz="2800" b="1" dirty="0" smtClean="0">
                <a:solidFill>
                  <a:schemeClr val="tx1"/>
                </a:solidFill>
              </a:rPr>
              <a:t>を</a:t>
            </a:r>
            <a:r>
              <a:rPr kumimoji="1" lang="ja-JP" altLang="en-US" sz="3200" b="1" dirty="0" smtClean="0">
                <a:solidFill>
                  <a:schemeClr val="tx1"/>
                </a:solidFill>
              </a:rPr>
              <a:t>上げず</a:t>
            </a:r>
            <a:r>
              <a:rPr kumimoji="1" lang="ja-JP" altLang="en-US" sz="2800" b="1" dirty="0" smtClean="0">
                <a:solidFill>
                  <a:schemeClr val="tx1"/>
                </a:solidFill>
              </a:rPr>
              <a:t>に</a:t>
            </a:r>
            <a:r>
              <a:rPr kumimoji="1" lang="ja-JP" altLang="en-US" sz="3600" b="1" dirty="0" smtClean="0">
                <a:solidFill>
                  <a:schemeClr val="tx1"/>
                </a:solidFill>
              </a:rPr>
              <a:t>イビキ</a:t>
            </a:r>
            <a:r>
              <a:rPr kumimoji="1" lang="ja-JP" altLang="en-US" sz="2800" b="1" dirty="0" smtClean="0">
                <a:solidFill>
                  <a:schemeClr val="tx1"/>
                </a:solidFill>
              </a:rPr>
              <a:t>を気にならなくしたい</a:t>
            </a:r>
            <a:r>
              <a:rPr kumimoji="1" lang="en-US" altLang="ja-JP" sz="2800" b="1" dirty="0" smtClean="0">
                <a:solidFill>
                  <a:schemeClr val="tx1"/>
                </a:solidFill>
              </a:rPr>
              <a:t>!!!</a:t>
            </a:r>
            <a:endParaRPr kumimoji="1" lang="ja-JP" altLang="en-US" sz="3200" b="1" dirty="0">
              <a:solidFill>
                <a:schemeClr val="tx1"/>
              </a:solidFill>
            </a:endParaRPr>
          </a:p>
        </p:txBody>
      </p:sp>
    </p:spTree>
    <p:extLst>
      <p:ext uri="{BB962C8B-B14F-4D97-AF65-F5344CB8AC3E}">
        <p14:creationId xmlns:p14="http://schemas.microsoft.com/office/powerpoint/2010/main" val="2568537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マスキングとは</a:t>
            </a:r>
            <a:endParaRPr kumimoji="1" lang="ja-JP" altLang="en-US" dirty="0"/>
          </a:p>
        </p:txBody>
      </p:sp>
      <p:sp>
        <p:nvSpPr>
          <p:cNvPr id="3" name="コンテンツ プレースホルダー 2"/>
          <p:cNvSpPr>
            <a:spLocks noGrp="1"/>
          </p:cNvSpPr>
          <p:nvPr>
            <p:ph idx="1"/>
          </p:nvPr>
        </p:nvSpPr>
        <p:spPr/>
        <p:txBody>
          <a:bodyPr anchor="t"/>
          <a:lstStyle/>
          <a:p>
            <a:r>
              <a:rPr lang="ja-JP" altLang="en-US" sz="2800" dirty="0"/>
              <a:t>大音量</a:t>
            </a:r>
            <a:r>
              <a:rPr lang="ja-JP" altLang="en-US" sz="2400" dirty="0"/>
              <a:t>で</a:t>
            </a:r>
            <a:r>
              <a:rPr lang="ja-JP" altLang="en-US" sz="2800" dirty="0"/>
              <a:t>音楽</a:t>
            </a:r>
            <a:r>
              <a:rPr lang="ja-JP" altLang="en-US" sz="2400" dirty="0"/>
              <a:t>を</a:t>
            </a:r>
            <a:r>
              <a:rPr lang="ja-JP" altLang="en-US" sz="2800" dirty="0"/>
              <a:t>聴く → イビキ</a:t>
            </a:r>
            <a:r>
              <a:rPr lang="ja-JP" altLang="en-US" sz="2400" dirty="0"/>
              <a:t>は</a:t>
            </a:r>
            <a:r>
              <a:rPr lang="ja-JP" altLang="en-US" sz="2800" dirty="0" smtClean="0"/>
              <a:t>消える</a:t>
            </a:r>
            <a:endParaRPr lang="en-US" altLang="ja-JP" sz="2800" dirty="0" smtClean="0"/>
          </a:p>
          <a:p>
            <a:pPr marL="0" indent="0">
              <a:buNone/>
            </a:pPr>
            <a:endParaRPr lang="en-US" altLang="ja-JP" sz="2800" dirty="0" smtClean="0"/>
          </a:p>
          <a:p>
            <a:pPr marL="0" indent="0">
              <a:buNone/>
            </a:pPr>
            <a:r>
              <a:rPr lang="en-US" altLang="ja-JP" sz="2800" dirty="0"/>
              <a:t>	</a:t>
            </a:r>
            <a:r>
              <a:rPr lang="ja-JP" altLang="en-US" sz="3200" dirty="0" smtClean="0"/>
              <a:t>マスキング現象</a:t>
            </a:r>
            <a:endParaRPr lang="en-US" altLang="ja-JP" sz="3200" dirty="0"/>
          </a:p>
          <a:p>
            <a:pPr marL="1714500" lvl="3" indent="-457200">
              <a:buFont typeface="Wingdings" panose="05000000000000000000" pitchFamily="2" charset="2"/>
              <a:buChar char="ü"/>
            </a:pPr>
            <a:r>
              <a:rPr lang="ja-JP" altLang="en-US" sz="2800" dirty="0" smtClean="0"/>
              <a:t>ある音</a:t>
            </a:r>
            <a:r>
              <a:rPr lang="ja-JP" altLang="en-US" sz="2400" dirty="0" smtClean="0"/>
              <a:t>に</a:t>
            </a:r>
            <a:r>
              <a:rPr lang="ja-JP" altLang="en-US" sz="2800" dirty="0" smtClean="0"/>
              <a:t>他の音</a:t>
            </a:r>
            <a:r>
              <a:rPr lang="ja-JP" altLang="en-US" sz="2400" dirty="0" smtClean="0"/>
              <a:t>が</a:t>
            </a:r>
            <a:r>
              <a:rPr lang="ja-JP" altLang="en-US" sz="2800" dirty="0" smtClean="0"/>
              <a:t>被さって消えちゃう現象</a:t>
            </a:r>
            <a:endParaRPr lang="en-US" altLang="ja-JP" sz="2800" dirty="0" smtClean="0"/>
          </a:p>
          <a:p>
            <a:pPr marL="1714500" lvl="3" indent="-457200">
              <a:buFont typeface="Wingdings" panose="05000000000000000000" pitchFamily="2" charset="2"/>
              <a:buChar char="ü"/>
            </a:pPr>
            <a:r>
              <a:rPr lang="ja-JP" altLang="en-US" sz="2800" dirty="0" smtClean="0"/>
              <a:t>実際</a:t>
            </a:r>
            <a:r>
              <a:rPr lang="ja-JP" altLang="en-US" sz="2400" dirty="0" smtClean="0"/>
              <a:t>には</a:t>
            </a:r>
            <a:r>
              <a:rPr lang="ja-JP" altLang="en-US" sz="2800" dirty="0" smtClean="0"/>
              <a:t>人間</a:t>
            </a:r>
            <a:r>
              <a:rPr lang="ja-JP" altLang="en-US" sz="2400" dirty="0" smtClean="0"/>
              <a:t>の</a:t>
            </a:r>
            <a:r>
              <a:rPr lang="ja-JP" altLang="en-US" sz="2800" dirty="0" smtClean="0"/>
              <a:t>耳</a:t>
            </a:r>
            <a:r>
              <a:rPr lang="ja-JP" altLang="en-US" sz="2400" dirty="0" smtClean="0"/>
              <a:t>に</a:t>
            </a:r>
            <a:r>
              <a:rPr lang="ja-JP" altLang="en-US" sz="2800" dirty="0" smtClean="0"/>
              <a:t>聞こえなくなっている だけで，本当</a:t>
            </a:r>
            <a:r>
              <a:rPr lang="ja-JP" altLang="en-US" sz="2400" dirty="0" smtClean="0"/>
              <a:t>に</a:t>
            </a:r>
            <a:r>
              <a:rPr lang="ja-JP" altLang="en-US" sz="2800" dirty="0" smtClean="0"/>
              <a:t>音</a:t>
            </a:r>
            <a:r>
              <a:rPr lang="ja-JP" altLang="en-US" sz="2400" dirty="0" smtClean="0"/>
              <a:t>を</a:t>
            </a:r>
            <a:r>
              <a:rPr lang="ja-JP" altLang="en-US" sz="2800" dirty="0" smtClean="0"/>
              <a:t>消しているわけではない</a:t>
            </a:r>
            <a:endParaRPr lang="en-US" altLang="ja-JP" sz="2800" dirty="0" smtClean="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6</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a:solidFill>
                  <a:schemeClr val="bg1"/>
                </a:solidFill>
              </a:rPr>
              <a:t>1</a:t>
            </a:r>
            <a:endParaRPr lang="ja-JP" altLang="en-US" sz="3600">
              <a:solidFill>
                <a:schemeClr val="bg1"/>
              </a:solidFill>
            </a:endParaRPr>
          </a:p>
        </p:txBody>
      </p:sp>
      <p:cxnSp>
        <p:nvCxnSpPr>
          <p:cNvPr id="7" name="直線コネクタ 6"/>
          <p:cNvCxnSpPr/>
          <p:nvPr/>
        </p:nvCxnSpPr>
        <p:spPr>
          <a:xfrm>
            <a:off x="539552" y="2132856"/>
            <a:ext cx="612068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直線矢印コネクタ 8"/>
          <p:cNvCxnSpPr/>
          <p:nvPr/>
        </p:nvCxnSpPr>
        <p:spPr>
          <a:xfrm>
            <a:off x="2699792" y="2132856"/>
            <a:ext cx="0" cy="432048"/>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8472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マスキングの既存研究</a:t>
            </a:r>
            <a:endParaRPr kumimoji="1" lang="ja-JP" altLang="en-US" dirty="0"/>
          </a:p>
        </p:txBody>
      </p:sp>
      <p:sp>
        <p:nvSpPr>
          <p:cNvPr id="3" name="コンテンツ プレースホルダー 2"/>
          <p:cNvSpPr>
            <a:spLocks noGrp="1"/>
          </p:cNvSpPr>
          <p:nvPr>
            <p:ph idx="1"/>
          </p:nvPr>
        </p:nvSpPr>
        <p:spPr/>
        <p:txBody>
          <a:bodyPr anchor="t"/>
          <a:lstStyle/>
          <a:p>
            <a:r>
              <a:rPr kumimoji="1" lang="ja-JP" altLang="en-US" sz="2800" dirty="0" smtClean="0"/>
              <a:t>定常及び変動音を用いたマスキング効果によるうるささの低減（為末 </a:t>
            </a:r>
            <a:r>
              <a:rPr kumimoji="1" lang="en-US" altLang="ja-JP" sz="2800" dirty="0" smtClean="0"/>
              <a:t>H17</a:t>
            </a:r>
            <a:r>
              <a:rPr kumimoji="1" lang="ja-JP" altLang="en-US" sz="2800" dirty="0" smtClean="0"/>
              <a:t>年）</a:t>
            </a:r>
            <a:endParaRPr kumimoji="1" lang="ja-JP" altLang="en-US" sz="2800"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7</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a:solidFill>
                  <a:schemeClr val="bg1"/>
                </a:solidFill>
              </a:rPr>
              <a:t>1</a:t>
            </a:r>
            <a:endParaRPr lang="ja-JP" altLang="en-US" sz="3600">
              <a:solidFill>
                <a:schemeClr val="bg1"/>
              </a:solidFill>
            </a:endParaRPr>
          </a:p>
        </p:txBody>
      </p:sp>
      <p:grpSp>
        <p:nvGrpSpPr>
          <p:cNvPr id="13" name="グループ化 12"/>
          <p:cNvGrpSpPr/>
          <p:nvPr/>
        </p:nvGrpSpPr>
        <p:grpSpPr>
          <a:xfrm>
            <a:off x="480917" y="2469153"/>
            <a:ext cx="5108824" cy="2508167"/>
            <a:chOff x="480917" y="2469153"/>
            <a:chExt cx="5108824" cy="2508167"/>
          </a:xfrm>
        </p:grpSpPr>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55576" y="2469153"/>
              <a:ext cx="1860201" cy="1937710"/>
            </a:xfrm>
            <a:prstGeom prst="rect">
              <a:avLst/>
            </a:prstGeom>
          </p:spPr>
        </p:pic>
        <p:pic>
          <p:nvPicPr>
            <p:cNvPr id="7" name="図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6127" y="2469153"/>
              <a:ext cx="1937710" cy="1937710"/>
            </a:xfrm>
            <a:prstGeom prst="rect">
              <a:avLst/>
            </a:prstGeom>
          </p:spPr>
        </p:pic>
        <p:sp>
          <p:nvSpPr>
            <p:cNvPr id="8" name="加算記号 7"/>
            <p:cNvSpPr/>
            <p:nvPr/>
          </p:nvSpPr>
          <p:spPr>
            <a:xfrm>
              <a:off x="2402919" y="2933952"/>
              <a:ext cx="975032" cy="1008112"/>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480917" y="4454100"/>
              <a:ext cx="2409518" cy="523220"/>
            </a:xfrm>
            <a:prstGeom prst="rect">
              <a:avLst/>
            </a:prstGeom>
            <a:noFill/>
          </p:spPr>
          <p:txBody>
            <a:bodyPr wrap="square" rtlCol="0" anchor="ctr">
              <a:spAutoFit/>
            </a:bodyPr>
            <a:lstStyle/>
            <a:p>
              <a:pPr algn="ctr"/>
              <a:r>
                <a:rPr kumimoji="1" lang="ja-JP" altLang="en-US" sz="2800" dirty="0" smtClean="0"/>
                <a:t>スピーチ音</a:t>
              </a:r>
              <a:endParaRPr kumimoji="1" lang="ja-JP" altLang="en-US" sz="2800" dirty="0"/>
            </a:p>
          </p:txBody>
        </p:sp>
        <p:sp>
          <p:nvSpPr>
            <p:cNvPr id="10" name="テキスト ボックス 9"/>
            <p:cNvSpPr txBox="1"/>
            <p:nvPr/>
          </p:nvSpPr>
          <p:spPr>
            <a:xfrm>
              <a:off x="3180223" y="4454100"/>
              <a:ext cx="2409518" cy="523220"/>
            </a:xfrm>
            <a:prstGeom prst="rect">
              <a:avLst/>
            </a:prstGeom>
            <a:noFill/>
          </p:spPr>
          <p:txBody>
            <a:bodyPr wrap="square" rtlCol="0" anchor="ctr">
              <a:spAutoFit/>
            </a:bodyPr>
            <a:lstStyle/>
            <a:p>
              <a:pPr algn="ctr"/>
              <a:r>
                <a:rPr lang="ja-JP" altLang="en-US" sz="2800" dirty="0" smtClean="0"/>
                <a:t>ピンク</a:t>
              </a:r>
              <a:r>
                <a:rPr lang="ja-JP" altLang="en-US" sz="2800" dirty="0"/>
                <a:t>ノイズ</a:t>
              </a:r>
              <a:endParaRPr kumimoji="1" lang="ja-JP" altLang="en-US" sz="2800" dirty="0"/>
            </a:p>
          </p:txBody>
        </p:sp>
      </p:grpSp>
      <p:sp>
        <p:nvSpPr>
          <p:cNvPr id="11" name="四角形吹き出し 10"/>
          <p:cNvSpPr/>
          <p:nvPr/>
        </p:nvSpPr>
        <p:spPr>
          <a:xfrm>
            <a:off x="5840263" y="2348880"/>
            <a:ext cx="2580903" cy="2304256"/>
          </a:xfrm>
          <a:prstGeom prst="wedgeRectCallout">
            <a:avLst>
              <a:gd name="adj1" fmla="val -64878"/>
              <a:gd name="adj2" fmla="val 4869"/>
            </a:avLst>
          </a:prstGeom>
          <a:solidFill>
            <a:schemeClr val="bg1"/>
          </a:solid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en-US" altLang="ja-JP" sz="900" dirty="0" smtClean="0">
              <a:solidFill>
                <a:schemeClr val="tx1"/>
              </a:solidFill>
            </a:endParaRPr>
          </a:p>
          <a:p>
            <a:r>
              <a:rPr kumimoji="1" lang="ja-JP" altLang="en-US" sz="3200" dirty="0" smtClean="0">
                <a:solidFill>
                  <a:schemeClr val="tx1"/>
                </a:solidFill>
              </a:rPr>
              <a:t> </a:t>
            </a:r>
            <a:r>
              <a:rPr lang="ja-JP" altLang="en-US" sz="3200" b="1" dirty="0" smtClean="0">
                <a:solidFill>
                  <a:schemeClr val="tx1"/>
                </a:solidFill>
              </a:rPr>
              <a:t>マスキング音が不快かも</a:t>
            </a:r>
            <a:r>
              <a:rPr lang="ja-JP" altLang="en-US" sz="2000" b="1" dirty="0" smtClean="0">
                <a:solidFill>
                  <a:schemeClr val="tx1"/>
                </a:solidFill>
              </a:rPr>
              <a:t>・・・</a:t>
            </a:r>
            <a:endParaRPr kumimoji="1" lang="en-US" altLang="ja-JP" b="1" dirty="0" smtClean="0">
              <a:solidFill>
                <a:schemeClr val="tx1"/>
              </a:solidFill>
            </a:endParaRPr>
          </a:p>
        </p:txBody>
      </p:sp>
      <p:sp>
        <p:nvSpPr>
          <p:cNvPr id="12" name="フレーム 11"/>
          <p:cNvSpPr/>
          <p:nvPr/>
        </p:nvSpPr>
        <p:spPr>
          <a:xfrm>
            <a:off x="468313" y="5264832"/>
            <a:ext cx="7866930" cy="936104"/>
          </a:xfrm>
          <a:prstGeom prst="frame">
            <a:avLst/>
          </a:prstGeom>
          <a:noFill/>
          <a:ln w="381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smtClean="0">
                <a:solidFill>
                  <a:schemeClr val="tx1"/>
                </a:solidFill>
              </a:rPr>
              <a:t>不快</a:t>
            </a:r>
            <a:r>
              <a:rPr kumimoji="1" lang="ja-JP" altLang="en-US" sz="2800" b="1" dirty="0" smtClean="0">
                <a:solidFill>
                  <a:schemeClr val="tx1"/>
                </a:solidFill>
              </a:rPr>
              <a:t>でない</a:t>
            </a:r>
            <a:r>
              <a:rPr kumimoji="1" lang="ja-JP" altLang="en-US" sz="3200" b="1" dirty="0" smtClean="0">
                <a:solidFill>
                  <a:schemeClr val="tx1"/>
                </a:solidFill>
              </a:rPr>
              <a:t>マスキング音</a:t>
            </a:r>
            <a:r>
              <a:rPr kumimoji="1" lang="ja-JP" altLang="en-US" sz="2800" b="1" dirty="0" smtClean="0">
                <a:solidFill>
                  <a:schemeClr val="tx1"/>
                </a:solidFill>
              </a:rPr>
              <a:t>を</a:t>
            </a:r>
            <a:r>
              <a:rPr kumimoji="1" lang="ja-JP" altLang="en-US" sz="3200" b="1" dirty="0" smtClean="0">
                <a:solidFill>
                  <a:schemeClr val="tx1"/>
                </a:solidFill>
              </a:rPr>
              <a:t>探したい</a:t>
            </a:r>
            <a:r>
              <a:rPr kumimoji="1" lang="en-US" altLang="ja-JP" sz="3200" b="1" dirty="0" smtClean="0">
                <a:solidFill>
                  <a:schemeClr val="tx1"/>
                </a:solidFill>
              </a:rPr>
              <a:t>!!!</a:t>
            </a:r>
            <a:endParaRPr kumimoji="1" lang="ja-JP" altLang="en-US" sz="3600" b="1" dirty="0">
              <a:solidFill>
                <a:schemeClr val="tx1"/>
              </a:solidFill>
            </a:endParaRPr>
          </a:p>
        </p:txBody>
      </p:sp>
    </p:spTree>
    <p:extLst>
      <p:ext uri="{BB962C8B-B14F-4D97-AF65-F5344CB8AC3E}">
        <p14:creationId xmlns:p14="http://schemas.microsoft.com/office/powerpoint/2010/main" val="1099371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タイトル 1"/>
          <p:cNvSpPr>
            <a:spLocks noGrp="1"/>
          </p:cNvSpPr>
          <p:nvPr>
            <p:ph type="title"/>
          </p:nvPr>
        </p:nvSpPr>
        <p:spPr/>
        <p:txBody>
          <a:bodyPr/>
          <a:lstStyle/>
          <a:p>
            <a:r>
              <a:rPr lang="ja-JP" altLang="en-US" dirty="0" smtClean="0"/>
              <a:t>さっきこんなスライドありましたよね！</a:t>
            </a:r>
          </a:p>
        </p:txBody>
      </p:sp>
      <p:sp>
        <p:nvSpPr>
          <p:cNvPr id="3" name="コンテンツ プレースホルダ 2"/>
          <p:cNvSpPr>
            <a:spLocks noGrp="1"/>
          </p:cNvSpPr>
          <p:nvPr>
            <p:ph idx="13"/>
          </p:nvPr>
        </p:nvSpPr>
        <p:spPr>
          <a:xfrm>
            <a:off x="395288" y="2276475"/>
            <a:ext cx="3889375" cy="3673475"/>
          </a:xfrm>
        </p:spPr>
        <p:txBody>
          <a:bodyPr/>
          <a:lstStyle/>
          <a:p>
            <a:pPr>
              <a:defRPr/>
            </a:pPr>
            <a:r>
              <a:rPr lang="ja-JP" altLang="en-US" sz="3200" dirty="0" smtClean="0"/>
              <a:t>不快</a:t>
            </a:r>
            <a:r>
              <a:rPr lang="ja-JP" altLang="en-US" sz="2400" dirty="0" smtClean="0"/>
              <a:t>でなくても</a:t>
            </a:r>
            <a:r>
              <a:rPr lang="ja-JP" altLang="en-US" sz="3200" dirty="0" smtClean="0"/>
              <a:t>勉強</a:t>
            </a:r>
            <a:r>
              <a:rPr lang="ja-JP" altLang="en-US" sz="2400" dirty="0" smtClean="0"/>
              <a:t>の </a:t>
            </a:r>
            <a:r>
              <a:rPr lang="ja-JP" altLang="en-US" sz="3200" dirty="0" smtClean="0"/>
              <a:t>邪魔</a:t>
            </a:r>
            <a:r>
              <a:rPr lang="ja-JP" altLang="en-US" sz="2400" dirty="0" smtClean="0"/>
              <a:t>されるのは</a:t>
            </a:r>
            <a:r>
              <a:rPr lang="ja-JP" altLang="en-US" sz="2800" dirty="0" smtClean="0"/>
              <a:t>・・・</a:t>
            </a:r>
            <a:endParaRPr lang="ja-JP" altLang="en-US" sz="2800" dirty="0"/>
          </a:p>
        </p:txBody>
      </p:sp>
      <p:sp>
        <p:nvSpPr>
          <p:cNvPr id="14340" name="テキスト プレースホルダ 3"/>
          <p:cNvSpPr>
            <a:spLocks noGrp="1"/>
          </p:cNvSpPr>
          <p:nvPr>
            <p:ph type="body" idx="1"/>
          </p:nvPr>
        </p:nvSpPr>
        <p:spPr>
          <a:xfrm>
            <a:off x="250825" y="1484313"/>
            <a:ext cx="4176713" cy="504825"/>
          </a:xfrm>
        </p:spPr>
        <p:txBody>
          <a:bodyPr>
            <a:noAutofit/>
          </a:bodyPr>
          <a:lstStyle/>
          <a:p>
            <a:pPr algn="l"/>
            <a:r>
              <a:rPr lang="ja-JP" altLang="en-US" sz="2800" b="0" dirty="0" smtClean="0">
                <a:solidFill>
                  <a:schemeClr val="tx1"/>
                </a:solidFill>
              </a:rPr>
              <a:t>カフェ</a:t>
            </a:r>
            <a:r>
              <a:rPr lang="ja-JP" altLang="en-US" sz="2400" b="0" dirty="0" smtClean="0">
                <a:solidFill>
                  <a:schemeClr val="tx1"/>
                </a:solidFill>
              </a:rPr>
              <a:t>で</a:t>
            </a:r>
            <a:r>
              <a:rPr lang="ja-JP" altLang="en-US" sz="2800" b="0" dirty="0" smtClean="0">
                <a:solidFill>
                  <a:schemeClr val="tx1"/>
                </a:solidFill>
              </a:rPr>
              <a:t>勉強中・・・</a:t>
            </a:r>
          </a:p>
        </p:txBody>
      </p:sp>
      <p:sp>
        <p:nvSpPr>
          <p:cNvPr id="8" name="コンテンツ プレースホルダ 7"/>
          <p:cNvSpPr>
            <a:spLocks noGrp="1"/>
          </p:cNvSpPr>
          <p:nvPr>
            <p:ph idx="24"/>
          </p:nvPr>
        </p:nvSpPr>
        <p:spPr>
          <a:xfrm>
            <a:off x="4822825" y="2276475"/>
            <a:ext cx="3889375" cy="3673475"/>
          </a:xfrm>
        </p:spPr>
        <p:txBody>
          <a:bodyPr/>
          <a:lstStyle/>
          <a:p>
            <a:pPr>
              <a:defRPr/>
            </a:pPr>
            <a:r>
              <a:rPr lang="ja-JP" altLang="en-US" sz="3200" dirty="0" smtClean="0"/>
              <a:t>不快</a:t>
            </a:r>
            <a:r>
              <a:rPr lang="ja-JP" altLang="en-US" sz="2400" dirty="0" smtClean="0"/>
              <a:t>でなければ</a:t>
            </a:r>
            <a:r>
              <a:rPr lang="ja-JP" altLang="en-US" sz="3200" dirty="0"/>
              <a:t>嬉</a:t>
            </a:r>
            <a:r>
              <a:rPr lang="ja-JP" altLang="en-US" sz="3200" dirty="0" smtClean="0"/>
              <a:t>しい</a:t>
            </a:r>
            <a:endParaRPr lang="ja-JP" altLang="en-US" sz="3600" dirty="0"/>
          </a:p>
        </p:txBody>
      </p:sp>
      <p:sp>
        <p:nvSpPr>
          <p:cNvPr id="14345" name="テキスト プレースホルダ 8"/>
          <p:cNvSpPr>
            <a:spLocks noGrp="1"/>
          </p:cNvSpPr>
          <p:nvPr>
            <p:ph type="body" idx="25"/>
          </p:nvPr>
        </p:nvSpPr>
        <p:spPr>
          <a:xfrm>
            <a:off x="4679950" y="1484313"/>
            <a:ext cx="4176713" cy="504825"/>
          </a:xfrm>
        </p:spPr>
        <p:txBody>
          <a:bodyPr>
            <a:noAutofit/>
          </a:bodyPr>
          <a:lstStyle/>
          <a:p>
            <a:pPr algn="l"/>
            <a:r>
              <a:rPr lang="ja-JP" altLang="en-US" sz="2800" b="0" dirty="0" smtClean="0">
                <a:solidFill>
                  <a:schemeClr val="tx1"/>
                </a:solidFill>
              </a:rPr>
              <a:t>電車</a:t>
            </a:r>
            <a:r>
              <a:rPr lang="ja-JP" altLang="en-US" sz="2400" b="0" dirty="0" smtClean="0">
                <a:solidFill>
                  <a:schemeClr val="tx1"/>
                </a:solidFill>
              </a:rPr>
              <a:t>に</a:t>
            </a:r>
            <a:r>
              <a:rPr lang="ja-JP" altLang="en-US" sz="2800" b="0" dirty="0" smtClean="0">
                <a:solidFill>
                  <a:schemeClr val="tx1"/>
                </a:solidFill>
              </a:rPr>
              <a:t>乗っているとき・・・</a:t>
            </a:r>
          </a:p>
        </p:txBody>
      </p:sp>
      <p:sp>
        <p:nvSpPr>
          <p:cNvPr id="14346" name="テキスト ボックス 6"/>
          <p:cNvSpPr txBox="1">
            <a:spLocks noChangeArrowheads="1"/>
          </p:cNvSpPr>
          <p:nvPr/>
        </p:nvSpPr>
        <p:spPr bwMode="auto">
          <a:xfrm>
            <a:off x="250825" y="116632"/>
            <a:ext cx="720725" cy="646113"/>
          </a:xfrm>
          <a:prstGeom prst="rect">
            <a:avLst/>
          </a:prstGeom>
          <a:noFill/>
          <a:ln w="9525">
            <a:noFill/>
            <a:miter lim="800000"/>
            <a:headEnd/>
            <a:tailEnd/>
          </a:ln>
        </p:spPr>
        <p:txBody>
          <a:bodyPr>
            <a:spAutoFit/>
          </a:bodyPr>
          <a:lstStyle/>
          <a:p>
            <a:pPr algn="ctr"/>
            <a:r>
              <a:rPr lang="en-US" altLang="ja-JP" sz="3600" dirty="0">
                <a:solidFill>
                  <a:schemeClr val="bg1"/>
                </a:solidFill>
              </a:rPr>
              <a:t>1</a:t>
            </a:r>
            <a:endParaRPr lang="ja-JP" altLang="en-US" sz="3600" dirty="0">
              <a:solidFill>
                <a:schemeClr val="bg1"/>
              </a:solidFill>
            </a:endParaRPr>
          </a:p>
        </p:txBody>
      </p:sp>
      <p:sp>
        <p:nvSpPr>
          <p:cNvPr id="2" name="スライド番号プレースホルダー 1"/>
          <p:cNvSpPr>
            <a:spLocks noGrp="1"/>
          </p:cNvSpPr>
          <p:nvPr>
            <p:ph type="sldNum" sz="quarter" idx="28"/>
          </p:nvPr>
        </p:nvSpPr>
        <p:spPr/>
        <p:txBody>
          <a:bodyPr/>
          <a:lstStyle/>
          <a:p>
            <a:pPr>
              <a:defRPr/>
            </a:pPr>
            <a:fld id="{C7250FAA-9AB7-4546-88B3-FED2AB77F875}" type="slidenum">
              <a:rPr lang="ja-JP" altLang="en-US" smtClean="0"/>
              <a:pPr>
                <a:defRPr/>
              </a:pPr>
              <a:t>8</a:t>
            </a:fld>
            <a:endParaRPr lang="ja-JP" altLang="en-US" dirty="0"/>
          </a:p>
        </p:txBody>
      </p:sp>
      <p:pic>
        <p:nvPicPr>
          <p:cNvPr id="9" name="図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5847" y="3812759"/>
            <a:ext cx="2159794" cy="2187132"/>
          </a:xfrm>
          <a:prstGeom prst="rect">
            <a:avLst/>
          </a:prstGeom>
        </p:spPr>
      </p:pic>
      <p:pic>
        <p:nvPicPr>
          <p:cNvPr id="10" name="図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8811" y="3812759"/>
            <a:ext cx="2143389" cy="2187132"/>
          </a:xfrm>
          <a:prstGeom prst="rect">
            <a:avLst/>
          </a:prstGeom>
        </p:spPr>
      </p:pic>
      <p:grpSp>
        <p:nvGrpSpPr>
          <p:cNvPr id="7" name="グループ化 6"/>
          <p:cNvGrpSpPr/>
          <p:nvPr/>
        </p:nvGrpSpPr>
        <p:grpSpPr>
          <a:xfrm>
            <a:off x="113242" y="3339788"/>
            <a:ext cx="8946008" cy="3471891"/>
            <a:chOff x="113242" y="3339788"/>
            <a:chExt cx="8946008" cy="3471891"/>
          </a:xfrm>
        </p:grpSpPr>
        <p:sp>
          <p:nvSpPr>
            <p:cNvPr id="5" name="角丸四角形 4"/>
            <p:cNvSpPr/>
            <p:nvPr/>
          </p:nvSpPr>
          <p:spPr>
            <a:xfrm>
              <a:off x="113242" y="3339788"/>
              <a:ext cx="8946008" cy="3471891"/>
            </a:xfrm>
            <a:prstGeom prst="round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70199" y="3687386"/>
              <a:ext cx="1714500" cy="1714500"/>
            </a:xfrm>
            <a:prstGeom prst="rect">
              <a:avLst/>
            </a:prstGeom>
          </p:spPr>
        </p:pic>
        <p:sp>
          <p:nvSpPr>
            <p:cNvPr id="6" name="雲形吹き出し 5"/>
            <p:cNvSpPr/>
            <p:nvPr/>
          </p:nvSpPr>
          <p:spPr>
            <a:xfrm>
              <a:off x="350647" y="3530190"/>
              <a:ext cx="4358647" cy="1861685"/>
            </a:xfrm>
            <a:prstGeom prst="cloudCallout">
              <a:avLst>
                <a:gd name="adj1" fmla="val 63082"/>
                <a:gd name="adj2" fmla="val 11651"/>
              </a:avLst>
            </a:prstGeom>
            <a:solidFill>
              <a:schemeClr val="accent5">
                <a:lumMod val="60000"/>
                <a:lumOff val="4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国語</a:t>
              </a:r>
              <a:r>
                <a:rPr kumimoji="1" lang="ja-JP" altLang="en-US" sz="2800" dirty="0" smtClean="0">
                  <a:solidFill>
                    <a:schemeClr val="tx1"/>
                  </a:solidFill>
                </a:rPr>
                <a:t>の</a:t>
              </a:r>
              <a:r>
                <a:rPr kumimoji="1" lang="ja-JP" altLang="en-US" sz="3000" dirty="0" smtClean="0">
                  <a:solidFill>
                    <a:schemeClr val="tx1"/>
                  </a:solidFill>
                </a:rPr>
                <a:t>勉強中</a:t>
              </a:r>
              <a:r>
                <a:rPr kumimoji="1" lang="ja-JP" altLang="en-US" sz="2800" dirty="0" smtClean="0">
                  <a:solidFill>
                    <a:schemeClr val="tx1"/>
                  </a:solidFill>
                </a:rPr>
                <a:t>に</a:t>
              </a:r>
              <a:endParaRPr kumimoji="1" lang="en-US" altLang="ja-JP" sz="2800" dirty="0" smtClean="0">
                <a:solidFill>
                  <a:schemeClr val="tx1"/>
                </a:solidFill>
              </a:endParaRPr>
            </a:p>
            <a:p>
              <a:pPr algn="ctr"/>
              <a:r>
                <a:rPr lang="ja-JP" altLang="en-US" sz="3200" dirty="0" smtClean="0">
                  <a:solidFill>
                    <a:schemeClr val="tx1"/>
                  </a:solidFill>
                </a:rPr>
                <a:t>邦楽</a:t>
              </a:r>
              <a:r>
                <a:rPr lang="ja-JP" altLang="en-US" sz="2800" dirty="0" smtClean="0">
                  <a:solidFill>
                    <a:schemeClr val="tx1"/>
                  </a:solidFill>
                </a:rPr>
                <a:t>聞くのは・・・</a:t>
              </a:r>
              <a:endParaRPr kumimoji="1" lang="ja-JP" altLang="en-US" sz="2800" dirty="0">
                <a:solidFill>
                  <a:schemeClr val="tx1"/>
                </a:solidFill>
              </a:endParaRPr>
            </a:p>
          </p:txBody>
        </p:sp>
      </p:grpSp>
      <p:sp>
        <p:nvSpPr>
          <p:cNvPr id="14" name="フレーム 13"/>
          <p:cNvSpPr/>
          <p:nvPr/>
        </p:nvSpPr>
        <p:spPr>
          <a:xfrm>
            <a:off x="687692" y="5582276"/>
            <a:ext cx="7866930" cy="936104"/>
          </a:xfrm>
          <a:prstGeom prst="frame">
            <a:avLst/>
          </a:prstGeom>
          <a:noFill/>
          <a:ln w="381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smtClean="0">
                <a:solidFill>
                  <a:schemeClr val="tx1"/>
                </a:solidFill>
              </a:rPr>
              <a:t>作業</a:t>
            </a:r>
            <a:r>
              <a:rPr lang="ja-JP" altLang="en-US" sz="2400" b="1" dirty="0" smtClean="0">
                <a:solidFill>
                  <a:schemeClr val="tx1"/>
                </a:solidFill>
              </a:rPr>
              <a:t>の</a:t>
            </a:r>
            <a:r>
              <a:rPr lang="ja-JP" altLang="en-US" sz="3200" b="1" dirty="0" smtClean="0">
                <a:solidFill>
                  <a:schemeClr val="tx1"/>
                </a:solidFill>
              </a:rPr>
              <a:t>邪魔</a:t>
            </a:r>
            <a:r>
              <a:rPr lang="ja-JP" altLang="en-US" sz="2400" b="1" dirty="0" smtClean="0">
                <a:solidFill>
                  <a:schemeClr val="tx1"/>
                </a:solidFill>
              </a:rPr>
              <a:t>をしない</a:t>
            </a:r>
            <a:r>
              <a:rPr kumimoji="1" lang="ja-JP" altLang="en-US" sz="3200" b="1" dirty="0" smtClean="0">
                <a:solidFill>
                  <a:schemeClr val="tx1"/>
                </a:solidFill>
              </a:rPr>
              <a:t>マスキング音</a:t>
            </a:r>
            <a:r>
              <a:rPr kumimoji="1" lang="ja-JP" altLang="en-US" sz="2400" b="1" dirty="0" smtClean="0">
                <a:solidFill>
                  <a:schemeClr val="tx1"/>
                </a:solidFill>
              </a:rPr>
              <a:t>を</a:t>
            </a:r>
            <a:r>
              <a:rPr kumimoji="1" lang="ja-JP" altLang="en-US" sz="2800" b="1" dirty="0" smtClean="0">
                <a:solidFill>
                  <a:schemeClr val="tx1"/>
                </a:solidFill>
              </a:rPr>
              <a:t>探したい</a:t>
            </a:r>
            <a:r>
              <a:rPr kumimoji="1" lang="en-US" altLang="ja-JP" sz="2800" b="1" dirty="0" smtClean="0">
                <a:solidFill>
                  <a:schemeClr val="tx1"/>
                </a:solidFill>
              </a:rPr>
              <a:t>!!!</a:t>
            </a:r>
            <a:endParaRPr kumimoji="1" lang="ja-JP" altLang="en-US" sz="3200" b="1" dirty="0">
              <a:solidFill>
                <a:schemeClr val="tx1"/>
              </a:solidFill>
            </a:endParaRPr>
          </a:p>
        </p:txBody>
      </p:sp>
    </p:spTree>
    <p:extLst>
      <p:ext uri="{BB962C8B-B14F-4D97-AF65-F5344CB8AC3E}">
        <p14:creationId xmlns:p14="http://schemas.microsoft.com/office/powerpoint/2010/main" val="2857040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build="p"/>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この研究の三銃士</a:t>
            </a:r>
            <a:endParaRPr kumimoji="1" lang="ja-JP" altLang="en-US" dirty="0"/>
          </a:p>
        </p:txBody>
      </p:sp>
      <p:sp>
        <p:nvSpPr>
          <p:cNvPr id="3" name="コンテンツ プレースホルダー 2"/>
          <p:cNvSpPr>
            <a:spLocks noGrp="1"/>
          </p:cNvSpPr>
          <p:nvPr>
            <p:ph idx="1"/>
          </p:nvPr>
        </p:nvSpPr>
        <p:spPr/>
        <p:txBody>
          <a:bodyPr anchor="t"/>
          <a:lstStyle/>
          <a:p>
            <a:pPr marL="0" indent="0">
              <a:buNone/>
            </a:pPr>
            <a:r>
              <a:rPr lang="ja-JP" altLang="en-US" sz="3200" dirty="0" smtClean="0">
                <a:effectLst>
                  <a:outerShdw blurRad="38100" dist="38100" dir="2700000" algn="tl">
                    <a:srgbClr val="000000">
                      <a:alpha val="43137"/>
                    </a:srgbClr>
                  </a:outerShdw>
                </a:effectLst>
              </a:rPr>
              <a:t>本研究で大切にしたいこと</a:t>
            </a:r>
            <a:endParaRPr lang="en-US" altLang="ja-JP" sz="3200" dirty="0" smtClean="0">
              <a:effectLst>
                <a:outerShdw blurRad="38100" dist="38100" dir="2700000" algn="tl">
                  <a:srgbClr val="000000">
                    <a:alpha val="43137"/>
                  </a:srgbClr>
                </a:outerShdw>
              </a:effectLst>
            </a:endParaRPr>
          </a:p>
          <a:p>
            <a:pPr marL="857250" lvl="1" indent="-457200">
              <a:lnSpc>
                <a:spcPct val="150000"/>
              </a:lnSpc>
            </a:pPr>
            <a:r>
              <a:rPr kumimoji="1" lang="ja-JP" altLang="en-US" sz="3100" dirty="0" smtClean="0"/>
              <a:t>音圧を上げずにイビキを気になら</a:t>
            </a:r>
            <a:r>
              <a:rPr lang="ja-JP" altLang="en-US" sz="3100" dirty="0" smtClean="0"/>
              <a:t>なくす</a:t>
            </a:r>
            <a:r>
              <a:rPr lang="ja-JP" altLang="en-US" sz="3100" dirty="0"/>
              <a:t>る</a:t>
            </a:r>
            <a:endParaRPr kumimoji="1" lang="en-US" altLang="ja-JP" sz="3100" dirty="0" smtClean="0"/>
          </a:p>
          <a:p>
            <a:pPr marL="857250" lvl="1" indent="-457200"/>
            <a:r>
              <a:rPr kumimoji="1" lang="ja-JP" altLang="en-US" sz="3100" dirty="0" smtClean="0"/>
              <a:t>不快でないマスキング音を探す</a:t>
            </a:r>
            <a:endParaRPr kumimoji="1" lang="en-US" altLang="ja-JP" sz="3100" dirty="0" smtClean="0"/>
          </a:p>
          <a:p>
            <a:pPr marL="857250" lvl="1" indent="-457200"/>
            <a:r>
              <a:rPr kumimoji="1" lang="ja-JP" altLang="en-US" sz="3100" dirty="0" smtClean="0"/>
              <a:t>作業の邪魔をしないマスキング音を探す</a:t>
            </a:r>
            <a:r>
              <a:rPr lang="ja-JP" altLang="en-US" sz="3100" dirty="0" smtClean="0"/>
              <a:t> </a:t>
            </a:r>
            <a:endParaRPr lang="en-US" altLang="ja-JP" sz="2800" dirty="0"/>
          </a:p>
          <a:p>
            <a:pPr marL="0" indent="0">
              <a:buNone/>
            </a:pPr>
            <a:endParaRPr lang="en-US" altLang="ja-JP" sz="3300" dirty="0"/>
          </a:p>
        </p:txBody>
      </p:sp>
      <p:sp>
        <p:nvSpPr>
          <p:cNvPr id="4" name="スライド番号プレースホルダー 3"/>
          <p:cNvSpPr>
            <a:spLocks noGrp="1"/>
          </p:cNvSpPr>
          <p:nvPr>
            <p:ph type="sldNum" sz="quarter" idx="12"/>
          </p:nvPr>
        </p:nvSpPr>
        <p:spPr/>
        <p:txBody>
          <a:bodyPr/>
          <a:lstStyle/>
          <a:p>
            <a:pPr>
              <a:defRPr/>
            </a:pPr>
            <a:fld id="{D95BD091-F58C-437B-8A71-3A225051F947}" type="slidenum">
              <a:rPr lang="ja-JP" altLang="en-US" smtClean="0"/>
              <a:pPr>
                <a:defRPr/>
              </a:pPr>
              <a:t>9</a:t>
            </a:fld>
            <a:endParaRPr lang="ja-JP" altLang="en-US" dirty="0"/>
          </a:p>
        </p:txBody>
      </p:sp>
      <p:sp>
        <p:nvSpPr>
          <p:cNvPr id="5" name="テキスト ボックス 6"/>
          <p:cNvSpPr txBox="1">
            <a:spLocks noChangeArrowheads="1"/>
          </p:cNvSpPr>
          <p:nvPr/>
        </p:nvSpPr>
        <p:spPr bwMode="auto">
          <a:xfrm>
            <a:off x="250825" y="118591"/>
            <a:ext cx="720725" cy="646113"/>
          </a:xfrm>
          <a:prstGeom prst="rect">
            <a:avLst/>
          </a:prstGeom>
          <a:noFill/>
          <a:ln w="9525">
            <a:noFill/>
            <a:miter lim="800000"/>
            <a:headEnd/>
            <a:tailEnd/>
          </a:ln>
        </p:spPr>
        <p:txBody>
          <a:bodyPr>
            <a:spAutoFit/>
          </a:bodyPr>
          <a:lstStyle/>
          <a:p>
            <a:pPr algn="ctr"/>
            <a:r>
              <a:rPr lang="en-US" altLang="ja-JP" sz="3600">
                <a:solidFill>
                  <a:schemeClr val="bg1"/>
                </a:solidFill>
              </a:rPr>
              <a:t>1</a:t>
            </a:r>
            <a:endParaRPr lang="ja-JP" altLang="en-US" sz="3600">
              <a:solidFill>
                <a:schemeClr val="bg1"/>
              </a:solidFill>
            </a:endParaRPr>
          </a:p>
        </p:txBody>
      </p:sp>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542811">
            <a:off x="7248053" y="422395"/>
            <a:ext cx="1559722" cy="1559722"/>
          </a:xfrm>
          <a:prstGeom prst="rect">
            <a:avLst/>
          </a:prstGeom>
        </p:spPr>
      </p:pic>
      <p:sp>
        <p:nvSpPr>
          <p:cNvPr id="9" name="横巻き 8"/>
          <p:cNvSpPr/>
          <p:nvPr/>
        </p:nvSpPr>
        <p:spPr>
          <a:xfrm>
            <a:off x="548156" y="4086593"/>
            <a:ext cx="8335025" cy="2232248"/>
          </a:xfrm>
          <a:prstGeom prst="horizontalScroll">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800" b="1" dirty="0" smtClean="0">
                <a:solidFill>
                  <a:schemeClr val="tx1"/>
                </a:solidFill>
              </a:rPr>
              <a:t>この研究のゴールは・・・・</a:t>
            </a:r>
            <a:endParaRPr kumimoji="1" lang="en-US" altLang="ja-JP" sz="2800" b="1" dirty="0" smtClean="0">
              <a:solidFill>
                <a:schemeClr val="tx1"/>
              </a:solidFill>
            </a:endParaRPr>
          </a:p>
          <a:p>
            <a:pPr algn="ctr">
              <a:lnSpc>
                <a:spcPct val="150000"/>
              </a:lnSpc>
            </a:pPr>
            <a:r>
              <a:rPr kumimoji="1" lang="ja-JP" altLang="en-US" sz="2800" b="1" dirty="0" smtClean="0">
                <a:solidFill>
                  <a:schemeClr val="tx1"/>
                </a:solidFill>
              </a:rPr>
              <a:t>上記</a:t>
            </a:r>
            <a:r>
              <a:rPr kumimoji="1" lang="ja-JP" altLang="en-US" sz="2400" b="1" dirty="0" smtClean="0">
                <a:solidFill>
                  <a:schemeClr val="tx1"/>
                </a:solidFill>
              </a:rPr>
              <a:t>の</a:t>
            </a:r>
            <a:r>
              <a:rPr kumimoji="1" lang="ja-JP" altLang="en-US" sz="3200" b="1" dirty="0" smtClean="0">
                <a:solidFill>
                  <a:schemeClr val="tx1"/>
                </a:solidFill>
              </a:rPr>
              <a:t>３つ</a:t>
            </a:r>
            <a:r>
              <a:rPr kumimoji="1" lang="ja-JP" altLang="en-US" sz="2400" b="1" dirty="0" smtClean="0">
                <a:solidFill>
                  <a:schemeClr val="tx1"/>
                </a:solidFill>
              </a:rPr>
              <a:t>の</a:t>
            </a:r>
            <a:r>
              <a:rPr kumimoji="1" lang="ja-JP" altLang="en-US" sz="2800" b="1" dirty="0" smtClean="0">
                <a:solidFill>
                  <a:schemeClr val="tx1"/>
                </a:solidFill>
              </a:rPr>
              <a:t>条件</a:t>
            </a:r>
            <a:r>
              <a:rPr kumimoji="1" lang="ja-JP" altLang="en-US" sz="2400" b="1" dirty="0" smtClean="0">
                <a:solidFill>
                  <a:schemeClr val="tx1"/>
                </a:solidFill>
              </a:rPr>
              <a:t>を</a:t>
            </a:r>
            <a:r>
              <a:rPr kumimoji="1" lang="ja-JP" altLang="en-US" sz="2800" b="1" dirty="0" smtClean="0">
                <a:solidFill>
                  <a:schemeClr val="tx1"/>
                </a:solidFill>
              </a:rPr>
              <a:t>満たす</a:t>
            </a:r>
            <a:r>
              <a:rPr kumimoji="1" lang="ja-JP" altLang="en-US" sz="3200" b="1" dirty="0" smtClean="0">
                <a:solidFill>
                  <a:schemeClr val="tx1"/>
                </a:solidFill>
              </a:rPr>
              <a:t>マスキング音</a:t>
            </a:r>
            <a:r>
              <a:rPr kumimoji="1" lang="ja-JP" altLang="en-US" sz="2800" b="1" dirty="0" smtClean="0">
                <a:solidFill>
                  <a:schemeClr val="tx1"/>
                </a:solidFill>
              </a:rPr>
              <a:t>を</a:t>
            </a:r>
            <a:r>
              <a:rPr kumimoji="1" lang="ja-JP" altLang="en-US" sz="3200" b="1" dirty="0" smtClean="0">
                <a:solidFill>
                  <a:schemeClr val="tx1"/>
                </a:solidFill>
              </a:rPr>
              <a:t>発見</a:t>
            </a:r>
            <a:r>
              <a:rPr kumimoji="1" lang="en-US" altLang="ja-JP" sz="2800" b="1" dirty="0" smtClean="0">
                <a:solidFill>
                  <a:schemeClr val="tx1"/>
                </a:solidFill>
              </a:rPr>
              <a:t>!!</a:t>
            </a:r>
            <a:endParaRPr kumimoji="1" lang="ja-JP" altLang="en-US" sz="2800" b="1" dirty="0">
              <a:solidFill>
                <a:schemeClr val="tx1"/>
              </a:solidFill>
            </a:endParaRPr>
          </a:p>
        </p:txBody>
      </p:sp>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020100">
            <a:off x="192429" y="5677241"/>
            <a:ext cx="941758" cy="941758"/>
          </a:xfrm>
          <a:prstGeom prst="rect">
            <a:avLst/>
          </a:prstGeom>
        </p:spPr>
      </p:pic>
    </p:spTree>
    <p:extLst>
      <p:ext uri="{BB962C8B-B14F-4D97-AF65-F5344CB8AC3E}">
        <p14:creationId xmlns:p14="http://schemas.microsoft.com/office/powerpoint/2010/main" val="4287339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06_handwrite</Template>
  <TotalTime>3633</TotalTime>
  <Words>1541</Words>
  <Application>Microsoft Office PowerPoint</Application>
  <PresentationFormat>画面に合わせる (4:3)</PresentationFormat>
  <Paragraphs>492</Paragraphs>
  <Slides>33</Slides>
  <Notes>17</Notes>
  <HiddenSlides>0</HiddenSlides>
  <MMClips>13</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33</vt:i4>
      </vt:variant>
    </vt:vector>
  </HeadingPairs>
  <TitlesOfParts>
    <vt:vector size="40" baseType="lpstr">
      <vt:lpstr>HGP創英角ｺﾞｼｯｸUB</vt:lpstr>
      <vt:lpstr>ＭＳ Ｐゴシック</vt:lpstr>
      <vt:lpstr>Arial</vt:lpstr>
      <vt:lpstr>Arial Black</vt:lpstr>
      <vt:lpstr>Calibri</vt:lpstr>
      <vt:lpstr>Wingdings</vt:lpstr>
      <vt:lpstr>Office テーマ</vt:lpstr>
      <vt:lpstr>イビキのマスキングに関する一検討</vt:lpstr>
      <vt:lpstr>１．背景</vt:lpstr>
      <vt:lpstr>はじめに</vt:lpstr>
      <vt:lpstr>こんな経験ありませんか・・・？</vt:lpstr>
      <vt:lpstr>簡易的なイビキ対策</vt:lpstr>
      <vt:lpstr>マスキングとは</vt:lpstr>
      <vt:lpstr>マスキングの既存研究</vt:lpstr>
      <vt:lpstr>さっきこんなスライドありましたよね！</vt:lpstr>
      <vt:lpstr>この研究の三銃士</vt:lpstr>
      <vt:lpstr>２．既存研究</vt:lpstr>
      <vt:lpstr>非定常音に対するマスキングの研究</vt:lpstr>
      <vt:lpstr>３．実験方法</vt:lpstr>
      <vt:lpstr>実験手順</vt:lpstr>
      <vt:lpstr>イビキ音</vt:lpstr>
      <vt:lpstr>実験手順</vt:lpstr>
      <vt:lpstr>マスキング音</vt:lpstr>
      <vt:lpstr>実験手順</vt:lpstr>
      <vt:lpstr>課題</vt:lpstr>
      <vt:lpstr>実験手順</vt:lpstr>
      <vt:lpstr>主観評価</vt:lpstr>
      <vt:lpstr>４．実験結果</vt:lpstr>
      <vt:lpstr>被験者が聞いていた音</vt:lpstr>
      <vt:lpstr>正答数からわかること（1/2）</vt:lpstr>
      <vt:lpstr>正答数からわかること（2/2）</vt:lpstr>
      <vt:lpstr>イビキに気づいたか否か（1/2）</vt:lpstr>
      <vt:lpstr>各マスキング音のスペクトル</vt:lpstr>
      <vt:lpstr>イビキに気づいたか否か（2/2）</vt:lpstr>
      <vt:lpstr>スペクトル</vt:lpstr>
      <vt:lpstr>主観評価</vt:lpstr>
      <vt:lpstr>主観評価</vt:lpstr>
      <vt:lpstr>５．まとめ</vt:lpstr>
      <vt:lpstr>この研究の三銃士（再掲）</vt:lpstr>
      <vt:lpstr>まとめ</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haruna ito</dc:creator>
  <cp:lastModifiedBy>haruna ito</cp:lastModifiedBy>
  <cp:revision>135</cp:revision>
  <dcterms:created xsi:type="dcterms:W3CDTF">2018-02-08T04:01:20Z</dcterms:created>
  <dcterms:modified xsi:type="dcterms:W3CDTF">2018-02-16T00:58:46Z</dcterms:modified>
</cp:coreProperties>
</file>